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1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374" r:id="rId10"/>
    <p:sldId id="372" r:id="rId11"/>
    <p:sldId id="26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52" r:id="rId33"/>
    <p:sldId id="354" r:id="rId34"/>
    <p:sldId id="353" r:id="rId35"/>
    <p:sldId id="355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281" r:id="rId71"/>
    <p:sldId id="282" r:id="rId72"/>
    <p:sldId id="283" r:id="rId73"/>
    <p:sldId id="284" r:id="rId74"/>
    <p:sldId id="285" r:id="rId75"/>
    <p:sldId id="286" r:id="rId76"/>
    <p:sldId id="287" r:id="rId77"/>
    <p:sldId id="346" r:id="rId78"/>
    <p:sldId id="288" r:id="rId79"/>
    <p:sldId id="289" r:id="rId80"/>
    <p:sldId id="290" r:id="rId81"/>
    <p:sldId id="291" r:id="rId82"/>
    <p:sldId id="292" r:id="rId83"/>
    <p:sldId id="347" r:id="rId84"/>
    <p:sldId id="293" r:id="rId85"/>
    <p:sldId id="294" r:id="rId86"/>
    <p:sldId id="295" r:id="rId87"/>
    <p:sldId id="296" r:id="rId88"/>
    <p:sldId id="297" r:id="rId89"/>
    <p:sldId id="298" r:id="rId90"/>
    <p:sldId id="348" r:id="rId91"/>
    <p:sldId id="366" r:id="rId92"/>
    <p:sldId id="367" r:id="rId93"/>
    <p:sldId id="368" r:id="rId94"/>
    <p:sldId id="370" r:id="rId95"/>
    <p:sldId id="369" r:id="rId96"/>
    <p:sldId id="371" r:id="rId97"/>
    <p:sldId id="365" r:id="rId98"/>
    <p:sldId id="299" r:id="rId99"/>
    <p:sldId id="300" r:id="rId100"/>
    <p:sldId id="301" r:id="rId101"/>
    <p:sldId id="358" r:id="rId102"/>
    <p:sldId id="356" r:id="rId103"/>
    <p:sldId id="359" r:id="rId104"/>
    <p:sldId id="360" r:id="rId105"/>
    <p:sldId id="361" r:id="rId106"/>
    <p:sldId id="357" r:id="rId107"/>
    <p:sldId id="362" r:id="rId108"/>
    <p:sldId id="364" r:id="rId109"/>
    <p:sldId id="363" r:id="rId110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438ECC"/>
    <a:srgbClr val="ED6F49"/>
    <a:srgbClr val="F7AA44"/>
    <a:srgbClr val="009587"/>
    <a:srgbClr val="BDBABA"/>
    <a:srgbClr val="A7A5A5"/>
    <a:srgbClr val="F05033"/>
    <a:srgbClr val="E84427"/>
    <a:srgbClr val="B52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6" autoAdjust="0"/>
    <p:restoredTop sz="94660"/>
  </p:normalViewPr>
  <p:slideViewPr>
    <p:cSldViewPr snapToGrid="0" snapToObjects="1">
      <p:cViewPr varScale="1">
        <p:scale>
          <a:sx n="167" d="100"/>
          <a:sy n="167" d="100"/>
        </p:scale>
        <p:origin x="-45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notesMaster" Target="notesMasters/notesMaster1.xml"/><Relationship Id="rId112" Type="http://schemas.openxmlformats.org/officeDocument/2006/relationships/printerSettings" Target="printerSettings/printerSettings1.bin"/><Relationship Id="rId113" Type="http://schemas.openxmlformats.org/officeDocument/2006/relationships/presProps" Target="presProps.xml"/><Relationship Id="rId114" Type="http://schemas.openxmlformats.org/officeDocument/2006/relationships/viewProps" Target="viewProps.xml"/><Relationship Id="rId115" Type="http://schemas.openxmlformats.org/officeDocument/2006/relationships/theme" Target="theme/theme1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07.10.14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48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7675"/>
          </a:xfrm>
          <a:prstGeom prst="rect">
            <a:avLst/>
          </a:prstGeom>
        </p:spPr>
        <p:txBody>
          <a:bodyPr lIns="0" rIns="0"/>
          <a:lstStyle>
            <a:lvl1pPr algn="l">
              <a:defRPr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457200" y="1181100"/>
            <a:ext cx="8229600" cy="5053013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41082" y="6460996"/>
            <a:ext cx="8229600" cy="0"/>
          </a:xfrm>
          <a:prstGeom prst="line">
            <a:avLst/>
          </a:prstGeom>
          <a:ln>
            <a:solidFill>
              <a:srgbClr val="8B4206">
                <a:alpha val="2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529252" y="6510809"/>
            <a:ext cx="4157548" cy="184666"/>
          </a:xfrm>
          <a:prstGeom prst="rect">
            <a:avLst/>
          </a:prstGeom>
          <a:noFill/>
        </p:spPr>
        <p:txBody>
          <a:bodyPr wrap="none" tIns="0" rIns="0" bIns="0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BEB7B1"/>
                </a:solidFill>
              </a:rPr>
              <a:t>RENÉ</a:t>
            </a:r>
            <a:r>
              <a:rPr lang="de-DE" sz="1200" baseline="0" dirty="0" smtClean="0">
                <a:solidFill>
                  <a:srgbClr val="BEB7B1"/>
                </a:solidFill>
              </a:rPr>
              <a:t> PREISSEL, NILS HARTMANN | W-JAX 07. NOVEMBER  2014</a:t>
            </a:r>
            <a:endParaRPr lang="de-DE" sz="1200" dirty="0">
              <a:solidFill>
                <a:srgbClr val="BEB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47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itbucket.org/atlassian/jgit-flow/wiki/Hom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emanticmerge.com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it-scm.com/docs/git-config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robandlauren.com/2013/09/18/git-flow-managing-multiple-hotfixes/" TargetMode="External"/><Relationship Id="rId4" Type="http://schemas.openxmlformats.org/officeDocument/2006/relationships/hyperlink" Target="https://github.com/petervanderdoes/gitflow" TargetMode="External"/><Relationship Id="rId5" Type="http://schemas.openxmlformats.org/officeDocument/2006/relationships/hyperlink" Target="http://www.syntevo.com/smartgit/documentation/6/show?page=git-flow" TargetMode="External"/><Relationship Id="rId6" Type="http://schemas.openxmlformats.org/officeDocument/2006/relationships/hyperlink" Target="https://groups.google.com/forum/%23!topic/gitflow-users/I9sErOSzYzE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vie/gitflow/issues/3%23issuecomment-170055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nvie.com/posts/a-successful-git-branching-model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ciomantic/git-hub" TargetMode="External"/><Relationship Id="rId4" Type="http://schemas.openxmlformats.org/officeDocument/2006/relationships/hyperlink" Target="https://www.atlassian.com/de/git/workflows%23!workflow-fork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ociomantic.com/blog/2014/05/git-triangular-workflow/%23.VCEg7yt_v0A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alblue.bandlem.com/2013/11/embedding-jgit.html" TargetMode="External"/><Relationship Id="rId4" Type="http://schemas.openxmlformats.org/officeDocument/2006/relationships/hyperlink" Target="https://bitbucket.org/atlassian/jgit-flow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peakerdeck.com/alblue/embedding-jgit-into-java-applications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28794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6616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-release-</a:t>
            </a:r>
            <a:r>
              <a:rPr lang="de-DE" sz="2400" dirty="0" err="1">
                <a:solidFill>
                  <a:srgbClr val="438ECC"/>
                </a:solidFill>
              </a:rPr>
              <a:t>plugin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Was macht das Ding 1</a:t>
            </a:r>
          </a:p>
          <a:p>
            <a:r>
              <a:rPr lang="de-DE" sz="2000" dirty="0" smtClean="0"/>
              <a:t>Was macht das Ding 2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 smtClean="0"/>
              <a:t>Konfiguration 1: Hinzufügen des </a:t>
            </a:r>
            <a:r>
              <a:rPr lang="de-DE" dirty="0" err="1" smtClean="0"/>
              <a:t>Plug-ins</a:t>
            </a:r>
            <a:r>
              <a:rPr lang="de-DE" dirty="0" smtClean="0"/>
              <a:t> zum </a:t>
            </a:r>
            <a:r>
              <a:rPr lang="de-DE" dirty="0" err="1" smtClean="0"/>
              <a:t>Pom</a:t>
            </a:r>
            <a:endParaRPr lang="de-DE" dirty="0" smtClean="0"/>
          </a:p>
          <a:p>
            <a:pPr lvl="1"/>
            <a:r>
              <a:rPr lang="de-DE" dirty="0" smtClean="0"/>
              <a:t>Voraussetzungen: </a:t>
            </a:r>
            <a:r>
              <a:rPr lang="de-DE" dirty="0" err="1" smtClean="0"/>
              <a:t>scm</a:t>
            </a:r>
            <a:r>
              <a:rPr lang="de-DE" dirty="0" smtClean="0"/>
              <a:t> &amp; </a:t>
            </a:r>
            <a:r>
              <a:rPr lang="de-DE" dirty="0" err="1" smtClean="0"/>
              <a:t>distributionManagement</a:t>
            </a:r>
            <a:endParaRPr lang="de-DE" dirty="0" smtClean="0"/>
          </a:p>
          <a:p>
            <a:pPr lvl="1"/>
            <a:r>
              <a:rPr lang="de-DE" dirty="0" smtClean="0"/>
              <a:t>Konfiguration, z.B. tag-name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Arbeitsweise 1: </a:t>
            </a:r>
            <a:r>
              <a:rPr lang="de-DE" dirty="0" err="1" smtClean="0"/>
              <a:t>prepare</a:t>
            </a:r>
            <a:endParaRPr lang="de-DE" dirty="0" smtClean="0"/>
          </a:p>
          <a:p>
            <a:pPr lvl="1"/>
            <a:r>
              <a:rPr lang="de-DE" dirty="0" smtClean="0"/>
              <a:t>Workspace „clean“?</a:t>
            </a:r>
          </a:p>
          <a:p>
            <a:pPr lvl="1"/>
            <a:r>
              <a:rPr lang="de-DE" dirty="0" smtClean="0"/>
              <a:t>SNAPSHOT =&gt; reale Version</a:t>
            </a:r>
          </a:p>
          <a:p>
            <a:pPr lvl="1"/>
            <a:r>
              <a:rPr lang="de-DE" dirty="0" err="1" smtClean="0"/>
              <a:t>Compile</a:t>
            </a:r>
            <a:r>
              <a:rPr lang="de-DE" dirty="0" smtClean="0"/>
              <a:t>, Test (vor </a:t>
            </a:r>
            <a:r>
              <a:rPr lang="de-DE" dirty="0" err="1" smtClean="0"/>
              <a:t>commit</a:t>
            </a:r>
            <a:r>
              <a:rPr lang="de-DE" dirty="0" smtClean="0"/>
              <a:t> &amp; Tag???)</a:t>
            </a:r>
          </a:p>
          <a:p>
            <a:pPr lvl="1"/>
            <a:r>
              <a:rPr lang="de-DE" dirty="0" smtClean="0"/>
              <a:t>Commit &amp; Tag</a:t>
            </a:r>
          </a:p>
          <a:p>
            <a:r>
              <a:rPr lang="de-DE" dirty="0" smtClean="0"/>
              <a:t>Arbeitsweise 2: </a:t>
            </a:r>
            <a:r>
              <a:rPr lang="de-DE" dirty="0" err="1" smtClean="0"/>
              <a:t>perform</a:t>
            </a:r>
            <a:endParaRPr lang="de-DE" dirty="0" smtClean="0"/>
          </a:p>
          <a:p>
            <a:pPr lvl="1"/>
            <a:r>
              <a:rPr lang="de-DE" dirty="0" smtClean="0"/>
              <a:t>Erneutes bauen in zweiter </a:t>
            </a:r>
            <a:r>
              <a:rPr lang="de-DE" dirty="0" err="1" smtClean="0"/>
              <a:t>Maven</a:t>
            </a:r>
            <a:r>
              <a:rPr lang="de-DE" dirty="0" smtClean="0"/>
              <a:t> Instanz</a:t>
            </a:r>
          </a:p>
          <a:p>
            <a:pPr lvl="1"/>
            <a:r>
              <a:rPr lang="de-DE" dirty="0" smtClean="0"/>
              <a:t>Push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Automatisiert viele wiederkehrende Prozesse</a:t>
            </a:r>
          </a:p>
          <a:p>
            <a:r>
              <a:rPr lang="de-DE" dirty="0" smtClean="0"/>
              <a:t>Flexibel </a:t>
            </a:r>
            <a:r>
              <a:rPr lang="de-DE" dirty="0" err="1" smtClean="0"/>
              <a:t>konfiguierbar</a:t>
            </a:r>
            <a:endParaRPr lang="de-DE" dirty="0" smtClean="0"/>
          </a:p>
          <a:p>
            <a:r>
              <a:rPr lang="de-DE" dirty="0" smtClean="0"/>
              <a:t>Arbeitet mit vielen SCMs zusammen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Nachteile:</a:t>
            </a:r>
          </a:p>
          <a:p>
            <a:pPr lvl="1"/>
            <a:r>
              <a:rPr lang="de-DE" dirty="0" smtClean="0"/>
              <a:t>Zwei Phasen mit temporären Dateien dazwischen</a:t>
            </a:r>
          </a:p>
          <a:p>
            <a:pPr lvl="1"/>
            <a:r>
              <a:rPr lang="de-DE" dirty="0" smtClean="0"/>
              <a:t>Zweimal </a:t>
            </a:r>
            <a:r>
              <a:rPr lang="de-DE" dirty="0" err="1" smtClean="0"/>
              <a:t>compilieren</a:t>
            </a:r>
            <a:r>
              <a:rPr lang="de-DE" dirty="0" smtClean="0"/>
              <a:t> und testen</a:t>
            </a:r>
          </a:p>
          <a:p>
            <a:pPr lvl="1"/>
            <a:r>
              <a:rPr lang="de-DE" dirty="0" smtClean="0"/>
              <a:t>(Nicht </a:t>
            </a:r>
            <a:r>
              <a:rPr lang="de-DE" dirty="0" err="1" smtClean="0"/>
              <a:t>Git</a:t>
            </a:r>
            <a:r>
              <a:rPr lang="de-DE" dirty="0" smtClean="0"/>
              <a:t>-Flow kompatibel)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</a:rPr>
              <a:t>Home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 Implementierung für </a:t>
            </a:r>
            <a:r>
              <a:rPr lang="de-DE" dirty="0" err="1" smtClean="0"/>
              <a:t>Maven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Konfiguration im POM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Beispiel 1</a:t>
            </a:r>
          </a:p>
          <a:p>
            <a:r>
              <a:rPr lang="de-DE" dirty="0" smtClean="0"/>
              <a:t>Beispiel 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  <a:hlinkClick r:id="rId2"/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  <a:hlinkClick r:id="rId2"/>
              </a:rPr>
              <a:t>Home</a:t>
            </a:r>
            <a:endParaRPr lang="de-DE" dirty="0" smtClean="0">
              <a:solidFill>
                <a:srgbClr val="438ECC"/>
              </a:solidFill>
            </a:endParaRPr>
          </a:p>
          <a:p>
            <a:r>
              <a:rPr lang="de-DE" dirty="0" smtClean="0"/>
              <a:t>Umsetzung der </a:t>
            </a:r>
            <a:r>
              <a:rPr lang="de-DE" dirty="0" err="1" smtClean="0"/>
              <a:t>GitFlow</a:t>
            </a:r>
            <a:r>
              <a:rPr lang="de-DE" dirty="0" smtClean="0"/>
              <a:t> Toolsuite für </a:t>
            </a:r>
            <a:r>
              <a:rPr lang="de-DE" dirty="0" err="1" smtClean="0"/>
              <a:t>Maven</a:t>
            </a:r>
            <a:endParaRPr lang="de-DE" dirty="0" smtClean="0"/>
          </a:p>
          <a:p>
            <a:r>
              <a:rPr lang="de-DE" dirty="0" smtClean="0"/>
              <a:t>Kein „Standard“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-Aktionen einfacher über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r>
              <a:rPr lang="de-DE" dirty="0" smtClean="0"/>
              <a:t>(?)</a:t>
            </a:r>
          </a:p>
          <a:p>
            <a:r>
              <a:rPr lang="de-DE" dirty="0" smtClean="0"/>
              <a:t>Release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de-DE" dirty="0" err="1"/>
              <a:t>Repo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init</a:t>
            </a:r>
            <a:endParaRPr lang="de-DE" dirty="0"/>
          </a:p>
          <a:p>
            <a:pPr lvl="0">
              <a:defRPr/>
            </a:pPr>
            <a:r>
              <a:rPr lang="de-DE" dirty="0"/>
              <a:t>Dateien zum nächsten Commit hinzufügen:</a:t>
            </a:r>
            <a:br>
              <a:rPr lang="de-DE" dirty="0"/>
            </a:br>
            <a:r>
              <a:rPr lang="de-DE" dirty="0" err="1"/>
              <a:t>add</a:t>
            </a:r>
            <a:endParaRPr lang="de-DE" dirty="0"/>
          </a:p>
          <a:p>
            <a:pPr lvl="0">
              <a:defRPr/>
            </a:pPr>
            <a:r>
              <a:rPr lang="de-DE" dirty="0"/>
              <a:t>Commit anlegen:</a:t>
            </a:r>
            <a:br>
              <a:rPr lang="de-DE" dirty="0"/>
            </a:br>
            <a:r>
              <a:rPr lang="de-DE" dirty="0" err="1"/>
              <a:t>commit</a:t>
            </a:r>
            <a:r>
              <a:rPr lang="de-DE" dirty="0"/>
              <a:t> –m &lt;</a:t>
            </a:r>
            <a:r>
              <a:rPr lang="de-DE" dirty="0" err="1"/>
              <a:t>message</a:t>
            </a:r>
            <a:r>
              <a:rPr lang="de-DE" dirty="0"/>
              <a:t>&gt; /</a:t>
            </a:r>
            <a:r>
              <a:rPr lang="de-DE" dirty="0" err="1"/>
              <a:t>gui</a:t>
            </a:r>
            <a:endParaRPr lang="de-DE" dirty="0"/>
          </a:p>
          <a:p>
            <a:pPr lvl="0">
              <a:defRPr/>
            </a:pPr>
            <a:r>
              <a:rPr lang="de-DE" dirty="0"/>
              <a:t>Dateien vom nächsten Commit entfernen:</a:t>
            </a:r>
            <a:br>
              <a:rPr lang="de-DE" dirty="0"/>
            </a:br>
            <a:r>
              <a:rPr lang="de-DE" dirty="0" err="1"/>
              <a:t>rm</a:t>
            </a:r>
            <a:endParaRPr lang="de-DE" dirty="0"/>
          </a:p>
          <a:p>
            <a:pPr lvl="0">
              <a:defRPr/>
            </a:pPr>
            <a:r>
              <a:rPr lang="de-DE" dirty="0"/>
              <a:t>Historie ansehen:</a:t>
            </a:r>
            <a:br>
              <a:rPr lang="de-DE" dirty="0"/>
            </a:br>
            <a:r>
              <a:rPr lang="de-DE" dirty="0"/>
              <a:t>log / </a:t>
            </a:r>
            <a:r>
              <a:rPr lang="de-DE" dirty="0" err="1"/>
              <a:t>gitk</a:t>
            </a:r>
            <a:r>
              <a:rPr lang="de-DE" dirty="0"/>
              <a:t> --all  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0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115" name="Shape 115"/>
          <p:cNvSpPr/>
          <p:nvPr/>
        </p:nvSpPr>
        <p:spPr>
          <a:xfrm>
            <a:off x="3464719" y="623292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DEZENTRALES REPOSITORY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>
              <a:defRPr/>
            </a:pPr>
            <a:r>
              <a:rPr lang="de-DE" dirty="0"/>
              <a:t>Anzeige von beliebigen Objekten (</a:t>
            </a:r>
            <a:r>
              <a:rPr lang="de-DE" dirty="0" err="1"/>
              <a:t>blob,tree,commit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 err="1"/>
              <a:t>cat</a:t>
            </a:r>
            <a:r>
              <a:rPr lang="de-DE" dirty="0"/>
              <a:t>-file -p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r>
              <a:rPr lang="de-DE" dirty="0"/>
              <a:t>Anzeige eines </a:t>
            </a:r>
            <a:r>
              <a:rPr lang="de-DE" dirty="0" err="1"/>
              <a:t>Trees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ls-tree</a:t>
            </a:r>
            <a:r>
              <a:rPr lang="de-DE" dirty="0"/>
              <a:t> -</a:t>
            </a:r>
            <a:r>
              <a:rPr lang="de-DE" dirty="0" err="1"/>
              <a:t>r</a:t>
            </a:r>
            <a:r>
              <a:rPr lang="de-DE" dirty="0"/>
              <a:t> -t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r>
              <a:rPr lang="de-DE" dirty="0"/>
              <a:t>Neues Commit zusammenstellen:</a:t>
            </a:r>
            <a:br>
              <a:rPr lang="de-DE" dirty="0"/>
            </a:br>
            <a:r>
              <a:rPr lang="de-DE" dirty="0" err="1"/>
              <a:t>commit-tree</a:t>
            </a:r>
            <a:r>
              <a:rPr lang="de-DE" dirty="0"/>
              <a:t> -p &lt;</a:t>
            </a:r>
            <a:r>
              <a:rPr lang="de-DE" dirty="0" err="1"/>
              <a:t>parent</a:t>
            </a:r>
            <a:r>
              <a:rPr lang="de-DE" dirty="0"/>
              <a:t>&gt; -m &lt;</a:t>
            </a:r>
            <a:r>
              <a:rPr lang="de-DE" dirty="0" err="1"/>
              <a:t>message</a:t>
            </a:r>
            <a:r>
              <a:rPr lang="de-DE" dirty="0"/>
              <a:t>&gt; &lt;</a:t>
            </a:r>
            <a:r>
              <a:rPr lang="de-DE" dirty="0" err="1"/>
              <a:t>tree</a:t>
            </a:r>
            <a:r>
              <a:rPr lang="de-DE" dirty="0"/>
              <a:t>&gt;</a:t>
            </a:r>
          </a:p>
          <a:p>
            <a:r>
              <a:rPr lang="de-DE" dirty="0"/>
              <a:t>Objekt </a:t>
            </a:r>
            <a:r>
              <a:rPr lang="de-DE" dirty="0" err="1"/>
              <a:t>Id</a:t>
            </a:r>
            <a:r>
              <a:rPr lang="de-DE" dirty="0"/>
              <a:t> erzeugen / Objekt speichern</a:t>
            </a:r>
            <a:br>
              <a:rPr lang="de-DE" dirty="0"/>
            </a:br>
            <a:r>
              <a:rPr lang="de-DE" dirty="0"/>
              <a:t>hash-</a:t>
            </a:r>
            <a:r>
              <a:rPr lang="de-DE" dirty="0" err="1"/>
              <a:t>object</a:t>
            </a:r>
            <a:r>
              <a:rPr lang="de-DE" dirty="0"/>
              <a:t> / hash-</a:t>
            </a:r>
            <a:r>
              <a:rPr lang="de-DE" dirty="0" err="1"/>
              <a:t>object</a:t>
            </a:r>
            <a:r>
              <a:rPr lang="de-DE" dirty="0"/>
              <a:t> -</a:t>
            </a:r>
            <a:r>
              <a:rPr lang="de-DE" dirty="0" err="1"/>
              <a:t>w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finden:</a:t>
            </a:r>
            <a:br>
              <a:rPr lang="de-DE" dirty="0"/>
            </a:br>
            <a:r>
              <a:rPr lang="de-DE" dirty="0" err="1"/>
              <a:t>fsck</a:t>
            </a:r>
            <a:r>
              <a:rPr lang="de-DE" dirty="0"/>
              <a:t> –</a:t>
            </a:r>
            <a:r>
              <a:rPr lang="de-DE" dirty="0" err="1"/>
              <a:t>unreachable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aufräumen:</a:t>
            </a:r>
            <a:br>
              <a:rPr lang="de-DE" dirty="0"/>
            </a:br>
            <a:r>
              <a:rPr lang="de-DE" dirty="0" err="1"/>
              <a:t>gc</a:t>
            </a:r>
            <a:r>
              <a:rPr lang="de-DE" dirty="0"/>
              <a:t> [--</a:t>
            </a:r>
            <a:r>
              <a:rPr lang="de-DE" dirty="0" err="1"/>
              <a:t>prune</a:t>
            </a:r>
            <a:r>
              <a:rPr lang="de-DE" dirty="0"/>
              <a:t>=all]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5186240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pic>
        <p:nvPicPr>
          <p:cNvPr id="245" name="abb-architecture-branches-explizi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938" y="1041400"/>
            <a:ext cx="7154121" cy="360759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5438180" y="478631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/>
              <a:t>Verzweigungen - </a:t>
            </a:r>
            <a:r>
              <a:rPr lang="de-DE" sz="3600" spc="-105" dirty="0" err="1"/>
              <a:t>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anzeigen: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-v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 [&lt;start-</a:t>
            </a:r>
            <a:r>
              <a:rPr lang="de-DE" dirty="0" err="1"/>
              <a:t>commit</a:t>
            </a:r>
            <a:r>
              <a:rPr lang="de-DE" dirty="0"/>
              <a:t>&gt;]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wechseln:</a:t>
            </a:r>
            <a:br>
              <a:rPr lang="de-DE" dirty="0"/>
            </a:br>
            <a:r>
              <a:rPr lang="de-DE" dirty="0" err="1"/>
              <a:t>checkout</a:t>
            </a:r>
            <a:r>
              <a:rPr lang="de-DE" dirty="0"/>
              <a:t>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löschen: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-d | -D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/>
              <a:t>Tag anzeigen:</a:t>
            </a:r>
            <a:br>
              <a:rPr lang="de-DE" dirty="0"/>
            </a:br>
            <a:r>
              <a:rPr lang="de-DE" dirty="0"/>
              <a:t>tag -v</a:t>
            </a:r>
          </a:p>
          <a:p>
            <a:pPr lvl="0">
              <a:defRPr/>
            </a:pPr>
            <a:r>
              <a:rPr lang="de-DE" dirty="0"/>
              <a:t>Tag anlegen:</a:t>
            </a:r>
            <a:br>
              <a:rPr lang="de-DE" dirty="0"/>
            </a:br>
            <a:r>
              <a:rPr lang="de-DE" dirty="0"/>
              <a:t>tag -a &lt;</a:t>
            </a:r>
            <a:r>
              <a:rPr lang="de-DE" dirty="0" err="1"/>
              <a:t>name</a:t>
            </a:r>
            <a:r>
              <a:rPr lang="de-DE" dirty="0"/>
              <a:t>&gt; &lt;</a:t>
            </a:r>
            <a:r>
              <a:rPr lang="de-DE" dirty="0" err="1"/>
              <a:t>commit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939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dirty="0"/>
              <a:t>Anzeige: 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--stage</a:t>
            </a:r>
          </a:p>
          <a:p>
            <a:pPr lvl="0">
              <a:defRPr/>
            </a:pPr>
            <a:r>
              <a:rPr lang="de-DE" dirty="0"/>
              <a:t>Datei/Änderungen zum Index hinzufügen: </a:t>
            </a:r>
            <a:br>
              <a:rPr lang="de-DE" dirty="0"/>
            </a:br>
            <a:r>
              <a:rPr lang="de-DE" dirty="0" err="1"/>
              <a:t>add</a:t>
            </a:r>
            <a:r>
              <a:rPr lang="de-DE" dirty="0"/>
              <a:t> / update-index</a:t>
            </a:r>
          </a:p>
          <a:p>
            <a:pPr lvl="0">
              <a:defRPr/>
            </a:pPr>
            <a:r>
              <a:rPr lang="de-DE" dirty="0"/>
              <a:t>Index leeren: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--</a:t>
            </a:r>
            <a:r>
              <a:rPr lang="de-DE" dirty="0" err="1"/>
              <a:t>empty</a:t>
            </a:r>
            <a:endParaRPr lang="de-DE" dirty="0"/>
          </a:p>
          <a:p>
            <a:pPr lvl="0">
              <a:defRPr/>
            </a:pPr>
            <a:r>
              <a:rPr lang="de-DE" dirty="0"/>
              <a:t>Index mit </a:t>
            </a:r>
            <a:r>
              <a:rPr lang="de-DE" dirty="0" err="1"/>
              <a:t>Tree</a:t>
            </a:r>
            <a:r>
              <a:rPr lang="de-DE" dirty="0"/>
              <a:t> füllen / vereinigen: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–m -i --</a:t>
            </a:r>
            <a:r>
              <a:rPr lang="de-DE" dirty="0" err="1"/>
              <a:t>prefix</a:t>
            </a:r>
            <a:r>
              <a:rPr lang="de-DE" dirty="0"/>
              <a:t> &lt;</a:t>
            </a:r>
            <a:r>
              <a:rPr lang="de-DE" dirty="0" err="1"/>
              <a:t>path</a:t>
            </a:r>
            <a:r>
              <a:rPr lang="de-DE" dirty="0"/>
              <a:t>&gt;/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Tree</a:t>
            </a:r>
            <a:r>
              <a:rPr lang="de-DE" dirty="0"/>
              <a:t> schreiben: </a:t>
            </a:r>
            <a:br>
              <a:rPr lang="de-DE" dirty="0"/>
            </a:br>
            <a:r>
              <a:rPr lang="de-DE" dirty="0" err="1"/>
              <a:t>write-tree</a:t>
            </a:r>
            <a:endParaRPr lang="de-DE" dirty="0"/>
          </a:p>
          <a:p>
            <a:pPr lvl="0"/>
            <a:r>
              <a:rPr lang="de-DE" dirty="0"/>
              <a:t>„</a:t>
            </a:r>
            <a:r>
              <a:rPr lang="de-DE" dirty="0" err="1"/>
              <a:t>Getrackte</a:t>
            </a:r>
            <a:r>
              <a:rPr lang="de-DE" dirty="0"/>
              <a:t>“ Dateien ignorieren: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no-assume-unchanged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</a:p>
          <a:p>
            <a:pPr lvl="0"/>
            <a:r>
              <a:rPr lang="de-DE" dirty="0"/>
              <a:t>Ignorierte Dateien anzeigen: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-v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67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de-DE" dirty="0"/>
              <a:t>Alle </a:t>
            </a:r>
            <a:r>
              <a:rPr lang="de-DE" dirty="0" err="1"/>
              <a:t>Refs</a:t>
            </a:r>
            <a:r>
              <a:rPr lang="de-DE" dirty="0"/>
              <a:t> anzeigen (siehe .</a:t>
            </a:r>
            <a:r>
              <a:rPr lang="de-DE" dirty="0" err="1"/>
              <a:t>git</a:t>
            </a:r>
            <a:r>
              <a:rPr lang="de-DE" dirty="0"/>
              <a:t>/</a:t>
            </a:r>
            <a:r>
              <a:rPr lang="de-DE" dirty="0" err="1"/>
              <a:t>refs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</a:t>
            </a:r>
            <a:r>
              <a:rPr lang="de-DE" dirty="0" err="1"/>
              <a:t>head</a:t>
            </a:r>
            <a:endParaRPr lang="de-DE" dirty="0"/>
          </a:p>
          <a:p>
            <a:pPr lvl="0">
              <a:defRPr/>
            </a:pPr>
            <a:r>
              <a:rPr lang="de-DE" dirty="0" err="1"/>
              <a:t>Annotated</a:t>
            </a:r>
            <a:r>
              <a:rPr lang="de-DE" dirty="0"/>
              <a:t> Tags </a:t>
            </a:r>
            <a:r>
              <a:rPr lang="de-DE" dirty="0" err="1"/>
              <a:t>dereferenzieren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--tags --</a:t>
            </a:r>
            <a:r>
              <a:rPr lang="de-DE" dirty="0" err="1"/>
              <a:t>dereference</a:t>
            </a:r>
            <a:endParaRPr lang="de-DE" dirty="0"/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explizit aktualisieren:</a:t>
            </a:r>
            <a:br>
              <a:rPr lang="de-DE" dirty="0"/>
            </a:br>
            <a:r>
              <a:rPr lang="de-DE" dirty="0"/>
              <a:t>update-</a:t>
            </a:r>
            <a:r>
              <a:rPr lang="de-DE" dirty="0" err="1"/>
              <a:t>ref</a:t>
            </a:r>
            <a:r>
              <a:rPr lang="de-DE" dirty="0"/>
              <a:t> &lt;</a:t>
            </a:r>
            <a:r>
              <a:rPr lang="de-DE" dirty="0" err="1"/>
              <a:t>full-ref</a:t>
            </a:r>
            <a:r>
              <a:rPr lang="de-DE" dirty="0"/>
              <a:t>&gt;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+ </a:t>
            </a:r>
            <a:r>
              <a:rPr lang="de-DE" dirty="0" err="1"/>
              <a:t>Worktree</a:t>
            </a:r>
            <a:r>
              <a:rPr lang="de-DE" dirty="0"/>
              <a:t> des aktuellen </a:t>
            </a:r>
            <a:r>
              <a:rPr lang="de-DE" dirty="0" err="1"/>
              <a:t>Branches</a:t>
            </a:r>
            <a:r>
              <a:rPr lang="de-DE" dirty="0"/>
              <a:t> setzen:</a:t>
            </a:r>
            <a:br>
              <a:rPr lang="de-DE" dirty="0"/>
            </a:br>
            <a:r>
              <a:rPr lang="de-DE" dirty="0" err="1"/>
              <a:t>reset</a:t>
            </a:r>
            <a:r>
              <a:rPr lang="de-DE" dirty="0"/>
              <a:t> [--</a:t>
            </a:r>
            <a:r>
              <a:rPr lang="de-DE" dirty="0" err="1"/>
              <a:t>hard</a:t>
            </a:r>
            <a:r>
              <a:rPr lang="de-DE" dirty="0"/>
              <a:t>|--soft] &lt;</a:t>
            </a:r>
            <a:r>
              <a:rPr lang="de-DE" dirty="0" err="1"/>
              <a:t>sha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-Änderungen nachvollziehen:</a:t>
            </a:r>
            <a:br>
              <a:rPr lang="de-DE" dirty="0"/>
            </a:br>
            <a:r>
              <a:rPr lang="de-DE" dirty="0" err="1"/>
              <a:t>ref</a:t>
            </a:r>
            <a:r>
              <a:rPr lang="de-DE" dirty="0"/>
              <a:t>-log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20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endParaRPr lang="de-DE" dirty="0" smtClean="0"/>
          </a:p>
          <a:p>
            <a:pPr lvl="1"/>
            <a:r>
              <a:rPr lang="de-DE" dirty="0" err="1" smtClean="0"/>
              <a:t>Merge</a:t>
            </a:r>
            <a:r>
              <a:rPr lang="de-DE" dirty="0" smtClean="0"/>
              <a:t>-Commit: 2 oder mehr </a:t>
            </a:r>
            <a:r>
              <a:rPr lang="de-DE" dirty="0" err="1" smtClean="0"/>
              <a:t>Parents</a:t>
            </a:r>
            <a:endParaRPr lang="de-DE" dirty="0" smtClean="0"/>
          </a:p>
          <a:p>
            <a:pPr lvl="1"/>
            <a:r>
              <a:rPr lang="de-DE" dirty="0" smtClean="0"/>
              <a:t>--</a:t>
            </a:r>
            <a:r>
              <a:rPr lang="de-DE" dirty="0" err="1" smtClean="0"/>
              <a:t>no-commit</a:t>
            </a:r>
            <a:endParaRPr lang="de-DE" dirty="0" smtClean="0"/>
          </a:p>
          <a:p>
            <a:pPr lvl="1"/>
            <a:r>
              <a:rPr lang="de-DE" dirty="0" smtClean="0"/>
              <a:t>--log</a:t>
            </a:r>
          </a:p>
          <a:p>
            <a:pPr lvl="1"/>
            <a:r>
              <a:rPr lang="de-DE" dirty="0" smtClean="0"/>
              <a:t>--ff-</a:t>
            </a:r>
            <a:r>
              <a:rPr lang="de-DE" dirty="0" err="1" smtClean="0"/>
              <a:t>only</a:t>
            </a:r>
            <a:r>
              <a:rPr lang="de-DE" dirty="0" smtClean="0"/>
              <a:t> –ff –</a:t>
            </a:r>
            <a:r>
              <a:rPr lang="de-DE" dirty="0" err="1" smtClean="0"/>
              <a:t>no</a:t>
            </a:r>
            <a:r>
              <a:rPr lang="de-DE" dirty="0" smtClean="0"/>
              <a:t>-ff</a:t>
            </a:r>
          </a:p>
          <a:p>
            <a:r>
              <a:rPr lang="de-DE" dirty="0" err="1" smtClean="0"/>
              <a:t>Merge</a:t>
            </a:r>
            <a:r>
              <a:rPr lang="de-DE" dirty="0" smtClean="0"/>
              <a:t>-Strategie „</a:t>
            </a:r>
            <a:r>
              <a:rPr lang="de-DE" dirty="0" err="1" smtClean="0"/>
              <a:t>ours</a:t>
            </a:r>
            <a:r>
              <a:rPr lang="de-DE" dirty="0" smtClean="0"/>
              <a:t>“ vs. </a:t>
            </a:r>
            <a:r>
              <a:rPr lang="de-DE" dirty="0" err="1" smtClean="0"/>
              <a:t>Merge</a:t>
            </a:r>
            <a:r>
              <a:rPr lang="de-DE" dirty="0" smtClean="0"/>
              <a:t>-Strategie „</a:t>
            </a:r>
            <a:r>
              <a:rPr lang="de-DE" dirty="0" err="1" smtClean="0"/>
              <a:t>recursive</a:t>
            </a:r>
            <a:r>
              <a:rPr lang="de-DE" dirty="0" smtClean="0"/>
              <a:t>“ mit Option </a:t>
            </a:r>
            <a:r>
              <a:rPr lang="de-DE" dirty="0" err="1" smtClean="0"/>
              <a:t>ours</a:t>
            </a:r>
            <a:endParaRPr lang="de-DE" dirty="0" smtClean="0"/>
          </a:p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merge</a:t>
            </a:r>
            <a:r>
              <a:rPr lang="de-DE" dirty="0"/>
              <a:t> –log &lt;</a:t>
            </a:r>
            <a:r>
              <a:rPr lang="de-DE" dirty="0" err="1"/>
              <a:t>n</a:t>
            </a:r>
            <a:r>
              <a:rPr lang="de-DE" dirty="0"/>
              <a:t>&gt;</a:t>
            </a:r>
          </a:p>
          <a:p>
            <a:endParaRPr lang="de-DE" dirty="0" smtClean="0"/>
          </a:p>
          <a:p>
            <a:r>
              <a:rPr lang="de-DE" dirty="0" err="1" smtClean="0"/>
              <a:t>Merge-Commits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Parents</a:t>
            </a:r>
            <a:r>
              <a:rPr lang="de-DE" dirty="0" smtClean="0"/>
              <a:t> ^ ^2</a:t>
            </a:r>
          </a:p>
          <a:p>
            <a:pPr lvl="1"/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 smtClean="0"/>
              <a:t>INTERN: </a:t>
            </a:r>
            <a:r>
              <a:rPr lang="de-DE" dirty="0" smtClean="0"/>
              <a:t>MERGES 1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343359" y="2259034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559647" y="228345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796629" y="133686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/>
          <p:cNvCxnSpPr>
            <a:stCxn id="6" idx="2"/>
            <a:endCxn id="4" idx="0"/>
          </p:cNvCxnSpPr>
          <p:nvPr/>
        </p:nvCxnSpPr>
        <p:spPr>
          <a:xfrm flipH="1">
            <a:off x="2069994" y="1739829"/>
            <a:ext cx="1453270" cy="5192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>
            <a:stCxn id="6" idx="2"/>
            <a:endCxn id="5" idx="0"/>
          </p:cNvCxnSpPr>
          <p:nvPr/>
        </p:nvCxnSpPr>
        <p:spPr>
          <a:xfrm>
            <a:off x="3523264" y="1739829"/>
            <a:ext cx="763018" cy="543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977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Nur </a:t>
            </a:r>
            <a:r>
              <a:rPr lang="de-DE" sz="2800" b="1" dirty="0" smtClean="0">
                <a:solidFill>
                  <a:srgbClr val="ED6F49"/>
                </a:solidFill>
              </a:rPr>
              <a:t>ein</a:t>
            </a:r>
            <a:r>
              <a:rPr lang="de-DE" sz="2800" dirty="0" smtClean="0">
                <a:solidFill>
                  <a:srgbClr val="ED6F49"/>
                </a:solidFill>
              </a:rPr>
              <a:t> </a:t>
            </a:r>
            <a:r>
              <a:rPr lang="de-DE" sz="2800" dirty="0" err="1" smtClean="0"/>
              <a:t>Branch</a:t>
            </a:r>
            <a:r>
              <a:rPr lang="de-DE" sz="2800" dirty="0" smtClean="0"/>
              <a:t> </a:t>
            </a:r>
            <a:r>
              <a:rPr lang="de-DE" sz="2800" dirty="0" smtClean="0"/>
              <a:t>hat sich </a:t>
            </a:r>
            <a:r>
              <a:rPr lang="de-DE" sz="2800" dirty="0" smtClean="0"/>
              <a:t>verändert</a:t>
            </a:r>
          </a:p>
          <a:p>
            <a:pPr lvl="1"/>
            <a:r>
              <a:rPr lang="de-DE" dirty="0" err="1" smtClean="0"/>
              <a:t>Branch</a:t>
            </a:r>
            <a:r>
              <a:rPr lang="de-DE" dirty="0" smtClean="0"/>
              <a:t>-Zeiger wird umgesetzt</a:t>
            </a:r>
          </a:p>
          <a:p>
            <a:pPr lvl="1"/>
            <a:r>
              <a:rPr lang="de-DE" dirty="0"/>
              <a:t>K</a:t>
            </a:r>
            <a:r>
              <a:rPr lang="de-DE" dirty="0" smtClean="0"/>
              <a:t>ein </a:t>
            </a:r>
            <a:r>
              <a:rPr lang="de-DE" dirty="0" err="1" smtClean="0"/>
              <a:t>Merge</a:t>
            </a:r>
            <a:r>
              <a:rPr lang="de-DE" dirty="0" smtClean="0"/>
              <a:t> Commit wird erzeugt</a:t>
            </a:r>
            <a:endParaRPr lang="de-DE" sz="2400" dirty="0" smtClean="0"/>
          </a:p>
          <a:p>
            <a:pPr marL="0" indent="0">
              <a:buNone/>
            </a:pPr>
            <a:r>
              <a:rPr lang="de-DE" sz="2800" dirty="0" smtClean="0"/>
              <a:t>FF </a:t>
            </a:r>
            <a:r>
              <a:rPr lang="de-DE" sz="2800" dirty="0" err="1" smtClean="0"/>
              <a:t>Merge</a:t>
            </a:r>
            <a:r>
              <a:rPr lang="de-DE" sz="2800" dirty="0" smtClean="0"/>
              <a:t> erzwingen: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merge</a:t>
            </a:r>
            <a:r>
              <a:rPr lang="de-DE" sz="2800" dirty="0" smtClean="0">
                <a:solidFill>
                  <a:srgbClr val="009587"/>
                </a:solidFill>
              </a:rPr>
              <a:t> --ff-</a:t>
            </a:r>
            <a:r>
              <a:rPr lang="de-DE" sz="2800" dirty="0" err="1" smtClean="0">
                <a:solidFill>
                  <a:srgbClr val="009587"/>
                </a:solidFill>
              </a:rPr>
              <a:t>only</a:t>
            </a:r>
            <a:endParaRPr lang="de-DE" dirty="0" smtClean="0"/>
          </a:p>
          <a:p>
            <a:r>
              <a:rPr lang="de-DE" dirty="0" smtClean="0"/>
              <a:t>TODO: Grafik !!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 smtClean="0"/>
              <a:t>INTERN: FASTFORWARD-MERGE (FF)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</a:t>
            </a:r>
          </a:p>
          <a:p>
            <a:r>
              <a:rPr lang="de-DE" sz="2800" dirty="0" smtClean="0"/>
              <a:t>Erzwingt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endParaRPr lang="de-DE" sz="2400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 smtClean="0"/>
              <a:t>INTERN: NO-FASTWORWARD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TODO: Grafik!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 smtClean="0"/>
              <a:t>INTERN: MERGE-</a:t>
            </a:r>
            <a:r>
              <a:rPr lang="de-DE" dirty="0" smtClean="0"/>
              <a:t>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/>
              <a:t>base</a:t>
            </a:r>
            <a:r>
              <a:rPr lang="de-DE" dirty="0" smtClean="0"/>
              <a:t> und </a:t>
            </a:r>
            <a:r>
              <a:rPr lang="de-DE" dirty="0" err="1" smtClean="0"/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/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 smtClean="0"/>
              <a:t>INTERN: MERGE-</a:t>
            </a:r>
            <a:r>
              <a:rPr lang="de-DE" dirty="0" smtClean="0"/>
              <a:t>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ls</a:t>
            </a:r>
            <a:r>
              <a:rPr lang="de-DE" dirty="0"/>
              <a:t>-files --stage -&gt; nach </a:t>
            </a:r>
            <a:r>
              <a:rPr lang="de-DE" dirty="0" err="1"/>
              <a:t>Merge</a:t>
            </a:r>
            <a:r>
              <a:rPr lang="de-DE" dirty="0"/>
              <a:t> Konflikt-&gt;Stages erklären</a:t>
            </a:r>
          </a:p>
          <a:p>
            <a:pPr marL="0" indent="0">
              <a:buNone/>
            </a:pPr>
            <a:r>
              <a:rPr lang="de-DE" dirty="0" err="1" smtClean="0"/>
              <a:t>Merge</a:t>
            </a:r>
            <a:r>
              <a:rPr lang="de-DE" dirty="0" smtClean="0"/>
              <a:t>-Konflikte lösen</a:t>
            </a:r>
          </a:p>
          <a:p>
            <a:pPr marL="457200" lvl="1" indent="-457200"/>
            <a:r>
              <a:rPr lang="de-DE" dirty="0" err="1"/>
              <a:t>merge.conflictstyle</a:t>
            </a:r>
            <a:r>
              <a:rPr lang="de-DE" dirty="0"/>
              <a:t> </a:t>
            </a:r>
            <a:r>
              <a:rPr lang="de-DE" dirty="0" smtClean="0"/>
              <a:t>diff3</a:t>
            </a:r>
          </a:p>
          <a:p>
            <a:pPr marL="857250" lvl="2" indent="-457200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</a:t>
            </a:r>
            <a:r>
              <a:rPr lang="de-DE" dirty="0" err="1"/>
              <a:t>merge.conflictstyle</a:t>
            </a:r>
            <a:r>
              <a:rPr lang="de-DE" dirty="0"/>
              <a:t> diff3</a:t>
            </a:r>
            <a:endParaRPr lang="de-DE" dirty="0" smtClean="0"/>
          </a:p>
          <a:p>
            <a:r>
              <a:rPr lang="de-DE" dirty="0" err="1" smtClean="0"/>
              <a:t>checkout</a:t>
            </a:r>
            <a:r>
              <a:rPr lang="de-DE" dirty="0" smtClean="0"/>
              <a:t> </a:t>
            </a:r>
            <a:r>
              <a:rPr lang="de-DE" dirty="0"/>
              <a:t>--</a:t>
            </a:r>
            <a:r>
              <a:rPr lang="de-DE" dirty="0" err="1"/>
              <a:t>theirs</a:t>
            </a:r>
            <a:r>
              <a:rPr lang="de-DE" dirty="0"/>
              <a:t>, --</a:t>
            </a:r>
            <a:r>
              <a:rPr lang="de-DE" dirty="0" err="1"/>
              <a:t>ours</a:t>
            </a:r>
            <a:endParaRPr lang="de-DE" dirty="0"/>
          </a:p>
          <a:p>
            <a:r>
              <a:rPr lang="de-DE" dirty="0" err="1" smtClean="0"/>
              <a:t>checkout</a:t>
            </a:r>
            <a:r>
              <a:rPr lang="de-DE" dirty="0" smtClean="0"/>
              <a:t> </a:t>
            </a:r>
            <a:r>
              <a:rPr lang="de-DE" dirty="0"/>
              <a:t>-m FILE -&gt; nochmal mit dem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smtClean="0"/>
              <a:t>beginnen</a:t>
            </a:r>
          </a:p>
          <a:p>
            <a:r>
              <a:rPr lang="de-DE" dirty="0" smtClean="0"/>
              <a:t>Externes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-tool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2 - KONFLIKTE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Aufruf von </a:t>
            </a:r>
            <a:r>
              <a:rPr lang="de-DE" dirty="0" err="1" smtClean="0"/>
              <a:t>Merge</a:t>
            </a:r>
            <a:r>
              <a:rPr lang="de-DE" dirty="0" smtClean="0"/>
              <a:t>-Tool über </a:t>
            </a:r>
            <a:r>
              <a:rPr lang="de-DE" dirty="0" err="1" smtClean="0"/>
              <a:t>Cmd</a:t>
            </a:r>
            <a:r>
              <a:rPr lang="de-DE" dirty="0" smtClean="0"/>
              <a:t>-Line: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mergetool</a:t>
            </a:r>
            <a:r>
              <a:rPr lang="de-DE" dirty="0" smtClean="0"/>
              <a:t> –-tool=$BASE $LOCAL $REMOTE $MERGED</a:t>
            </a:r>
          </a:p>
          <a:p>
            <a:r>
              <a:rPr lang="de-DE" dirty="0" smtClean="0"/>
              <a:t>Über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:</a:t>
            </a:r>
          </a:p>
          <a:p>
            <a:r>
              <a:rPr lang="de-DE" dirty="0" smtClean="0"/>
              <a:t>Registrieren: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 –global </a:t>
            </a:r>
            <a:r>
              <a:rPr lang="de-DE" dirty="0" err="1" smtClean="0"/>
              <a:t>merge.tool.NAME.cmd</a:t>
            </a:r>
            <a:endParaRPr lang="de-DE" dirty="0" smtClean="0"/>
          </a:p>
          <a:p>
            <a:r>
              <a:rPr lang="de-DE" dirty="0" smtClean="0"/>
              <a:t>Default setzen: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 –global </a:t>
            </a:r>
            <a:r>
              <a:rPr lang="de-DE" dirty="0" err="1" smtClean="0"/>
              <a:t>mergetool</a:t>
            </a:r>
            <a:r>
              <a:rPr lang="de-DE" dirty="0" smtClean="0"/>
              <a:t> NAME </a:t>
            </a:r>
          </a:p>
          <a:p>
            <a:r>
              <a:rPr lang="de-DE" dirty="0" smtClean="0"/>
              <a:t>Kandidaten</a:t>
            </a:r>
          </a:p>
          <a:p>
            <a:pPr lvl="1"/>
            <a:r>
              <a:rPr lang="de-DE" dirty="0"/>
              <a:t>P4merge (http://</a:t>
            </a:r>
            <a:r>
              <a:rPr lang="de-DE" dirty="0" err="1"/>
              <a:t>www.perforce.com</a:t>
            </a:r>
            <a:r>
              <a:rPr lang="de-DE" dirty="0"/>
              <a:t>/</a:t>
            </a:r>
            <a:r>
              <a:rPr lang="de-DE" dirty="0" err="1"/>
              <a:t>product</a:t>
            </a:r>
            <a:r>
              <a:rPr lang="de-DE" dirty="0"/>
              <a:t>/</a:t>
            </a:r>
            <a:r>
              <a:rPr lang="de-DE" dirty="0" err="1"/>
              <a:t>components</a:t>
            </a:r>
            <a:r>
              <a:rPr lang="de-DE" dirty="0"/>
              <a:t>/</a:t>
            </a:r>
            <a:r>
              <a:rPr lang="de-DE" dirty="0" err="1"/>
              <a:t>perforce</a:t>
            </a:r>
            <a:r>
              <a:rPr lang="de-DE" dirty="0"/>
              <a:t>-</a:t>
            </a:r>
            <a:r>
              <a:rPr lang="de-DE" dirty="0" err="1"/>
              <a:t>visual</a:t>
            </a:r>
            <a:r>
              <a:rPr lang="de-DE" dirty="0"/>
              <a:t>-</a:t>
            </a:r>
            <a:r>
              <a:rPr lang="de-DE" dirty="0" err="1"/>
              <a:t>merge</a:t>
            </a:r>
            <a:r>
              <a:rPr lang="de-DE" dirty="0"/>
              <a:t>-</a:t>
            </a:r>
            <a:r>
              <a:rPr lang="de-DE" dirty="0" err="1"/>
              <a:t>and</a:t>
            </a:r>
            <a:r>
              <a:rPr lang="de-DE" dirty="0"/>
              <a:t>-</a:t>
            </a:r>
            <a:r>
              <a:rPr lang="de-DE" dirty="0" err="1"/>
              <a:t>diff</a:t>
            </a:r>
            <a:r>
              <a:rPr lang="de-DE" dirty="0"/>
              <a:t>-</a:t>
            </a:r>
            <a:r>
              <a:rPr lang="de-DE" dirty="0" smtClean="0"/>
              <a:t>tools)</a:t>
            </a:r>
          </a:p>
          <a:p>
            <a:pPr lvl="1"/>
            <a:r>
              <a:rPr lang="de-DE" dirty="0" err="1" smtClean="0"/>
              <a:t>Meld</a:t>
            </a:r>
            <a:r>
              <a:rPr lang="de-DE" dirty="0"/>
              <a:t> (http://</a:t>
            </a:r>
            <a:r>
              <a:rPr lang="de-DE" dirty="0" err="1"/>
              <a:t>meldmerge.org</a:t>
            </a:r>
            <a:r>
              <a:rPr lang="de-DE" dirty="0" smtClean="0"/>
              <a:t>/)</a:t>
            </a:r>
          </a:p>
          <a:p>
            <a:pPr lvl="1"/>
            <a:r>
              <a:rPr lang="de-DE" dirty="0" err="1" smtClean="0"/>
              <a:t>Semanticmerge</a:t>
            </a:r>
            <a:r>
              <a:rPr lang="de-DE" dirty="0" smtClean="0"/>
              <a:t> (Kommerziell, nie </a:t>
            </a:r>
            <a:r>
              <a:rPr lang="de-DE" dirty="0"/>
              <a:t>benutzt) </a:t>
            </a:r>
            <a:r>
              <a:rPr lang="de-DE" dirty="0">
                <a:hlinkClick r:id="rId2"/>
              </a:rPr>
              <a:t>http://www.semanticmerge.com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135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86" y="1155855"/>
            <a:ext cx="7067900" cy="489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</a:t>
            </a:r>
            <a:r>
              <a:rPr lang="de-DE" dirty="0" err="1"/>
              <a:t>rerere.enabled</a:t>
            </a:r>
            <a:r>
              <a:rPr lang="de-DE" dirty="0"/>
              <a:t> </a:t>
            </a:r>
            <a:r>
              <a:rPr lang="de-DE" dirty="0" err="1" smtClean="0"/>
              <a:t>true</a:t>
            </a:r>
            <a:endParaRPr lang="de-DE" dirty="0" smtClean="0"/>
          </a:p>
          <a:p>
            <a:r>
              <a:rPr lang="de-DE" dirty="0" smtClean="0"/>
              <a:t>Nochmaliges ausführen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checkout</a:t>
            </a:r>
            <a:r>
              <a:rPr lang="de-DE" dirty="0" smtClean="0"/>
              <a:t> –</a:t>
            </a:r>
            <a:r>
              <a:rPr lang="de-DE" dirty="0" err="1" smtClean="0"/>
              <a:t>conflict</a:t>
            </a:r>
            <a:r>
              <a:rPr lang="de-DE" dirty="0" smtClean="0"/>
              <a:t>=diff3 </a:t>
            </a:r>
            <a:r>
              <a:rPr lang="de-DE" dirty="0" err="1" smtClean="0"/>
              <a:t>readme.txt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2 -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Björn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Hintergrund: </a:t>
            </a:r>
            <a:r>
              <a:rPr lang="de-DE" dirty="0" err="1" smtClean="0"/>
              <a:t>Austauch</a:t>
            </a:r>
            <a:r>
              <a:rPr lang="de-DE" dirty="0" smtClean="0"/>
              <a:t> mit Remote-Repository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Was ist ein Remote?</a:t>
            </a:r>
          </a:p>
          <a:p>
            <a:endParaRPr lang="de-DE" dirty="0"/>
          </a:p>
          <a:p>
            <a:r>
              <a:rPr lang="de-DE" dirty="0" smtClean="0"/>
              <a:t>Woher kommt ein Remote?</a:t>
            </a:r>
          </a:p>
          <a:p>
            <a:pPr lvl="1"/>
            <a:r>
              <a:rPr lang="de-DE" dirty="0" err="1"/>
              <a:t>c</a:t>
            </a:r>
            <a:r>
              <a:rPr lang="de-DE" dirty="0" err="1" smtClean="0"/>
              <a:t>lonen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add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remote -v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add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remote update</a:t>
            </a:r>
          </a:p>
          <a:p>
            <a:pPr lvl="1"/>
            <a:r>
              <a:rPr lang="de-DE" dirty="0" smtClean="0"/>
              <a:t>Mittlerweile identisch mit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endParaRPr lang="de-DE" dirty="0" smtClean="0"/>
          </a:p>
          <a:p>
            <a:pPr lvl="1"/>
            <a:r>
              <a:rPr lang="de-DE" dirty="0"/>
              <a:t>http://stackoverflow.com/a/17512004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rm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remote-name </a:t>
            </a:r>
            <a:r>
              <a:rPr lang="de-DE" dirty="0" err="1" smtClean="0"/>
              <a:t>vs</a:t>
            </a:r>
            <a:r>
              <a:rPr lang="de-DE" dirty="0" smtClean="0"/>
              <a:t> URL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ls</a:t>
            </a:r>
            <a:r>
              <a:rPr lang="de-DE" dirty="0" smtClean="0"/>
              <a:t>-remote</a:t>
            </a:r>
          </a:p>
          <a:p>
            <a:pPr lvl="1"/>
            <a:r>
              <a:rPr lang="de-DE" dirty="0" smtClean="0"/>
              <a:t>Zeigt an, welche Referenzen es in einem Remote Repository gibt</a:t>
            </a:r>
          </a:p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ls</a:t>
            </a:r>
            <a:r>
              <a:rPr lang="de-DE" dirty="0"/>
              <a:t>-remote </a:t>
            </a:r>
            <a:r>
              <a:rPr lang="de-DE" dirty="0" err="1"/>
              <a:t>fw</a:t>
            </a:r>
            <a:r>
              <a:rPr lang="de-DE" dirty="0"/>
              <a:t> \*pull\</a:t>
            </a:r>
            <a:r>
              <a:rPr lang="de-DE" dirty="0" smtClean="0"/>
              <a:t>*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609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>
                <a:solidFill>
                  <a:srgbClr val="F7AA44"/>
                </a:solidFill>
              </a:rPr>
              <a:t>*</a:t>
            </a:r>
            <a:r>
              <a:rPr lang="de-DE" sz="2800" dirty="0" smtClean="0"/>
              <a:t>  Platzhalter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marL="400050" lvl="1" indent="0">
              <a:buNone/>
            </a:pPr>
            <a:r>
              <a:rPr lang="de-DE" dirty="0" smtClean="0"/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Fetch</a:t>
            </a:r>
            <a:r>
              <a:rPr lang="de-DE" dirty="0" smtClean="0"/>
              <a:t> ohne benanntes Remote</a:t>
            </a:r>
          </a:p>
          <a:p>
            <a:r>
              <a:rPr lang="de-DE" dirty="0" err="1" smtClean="0"/>
              <a:t>Prune</a:t>
            </a:r>
            <a:r>
              <a:rPr lang="de-DE" dirty="0" smtClean="0"/>
              <a:t> </a:t>
            </a:r>
          </a:p>
          <a:p>
            <a:r>
              <a:rPr lang="de-DE" dirty="0" smtClean="0"/>
              <a:t>FETCH_HEAD</a:t>
            </a:r>
          </a:p>
          <a:p>
            <a:r>
              <a:rPr lang="de-DE" dirty="0"/>
              <a:t>Nur Tags, die auf </a:t>
            </a:r>
            <a:r>
              <a:rPr lang="de-DE" dirty="0" err="1"/>
              <a:t>gefetchte</a:t>
            </a:r>
            <a:r>
              <a:rPr lang="de-DE" dirty="0"/>
              <a:t> Objekte zeigen, werden ebenfalls </a:t>
            </a:r>
            <a:r>
              <a:rPr lang="de-DE" dirty="0" err="1"/>
              <a:t>gefecht</a:t>
            </a:r>
            <a:endParaRPr lang="de-DE" dirty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–tags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refs</a:t>
            </a:r>
            <a:r>
              <a:rPr lang="de-DE" dirty="0" smtClean="0"/>
              <a:t>/tags/*:</a:t>
            </a:r>
            <a:r>
              <a:rPr lang="de-DE" dirty="0" err="1" smtClean="0"/>
              <a:t>refs</a:t>
            </a:r>
            <a:r>
              <a:rPr lang="de-DE" dirty="0" smtClean="0"/>
              <a:t>/tags/*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Einrichten eines Tracking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Beim Push: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push --set-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/f4</a:t>
            </a:r>
          </a:p>
          <a:p>
            <a:pPr lvl="1"/>
            <a:r>
              <a:rPr lang="de-DE" dirty="0" smtClean="0"/>
              <a:t>Beim Erzeugen eines </a:t>
            </a:r>
            <a:r>
              <a:rPr lang="de-DE" dirty="0" err="1" smtClean="0"/>
              <a:t>Branches</a:t>
            </a:r>
            <a:r>
              <a:rPr lang="de-DE" dirty="0" smtClean="0"/>
              <a:t> (Remote-</a:t>
            </a:r>
            <a:r>
              <a:rPr lang="de-DE" dirty="0" err="1" smtClean="0"/>
              <a:t>Branch</a:t>
            </a:r>
            <a:r>
              <a:rPr lang="de-DE" dirty="0" smtClean="0"/>
              <a:t> muss vorhanden sein):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r>
              <a:rPr lang="de-DE" dirty="0"/>
              <a:t> -b f4 --track </a:t>
            </a:r>
            <a:r>
              <a:rPr lang="de-DE" dirty="0" err="1" smtClean="0"/>
              <a:t>origin</a:t>
            </a:r>
            <a:r>
              <a:rPr lang="de-DE" dirty="0" smtClean="0"/>
              <a:t>/</a:t>
            </a:r>
            <a:r>
              <a:rPr lang="de-DE" dirty="0" err="1" smtClean="0"/>
              <a:t>features</a:t>
            </a:r>
            <a:r>
              <a:rPr lang="de-DE" dirty="0"/>
              <a:t>/</a:t>
            </a:r>
            <a:r>
              <a:rPr lang="de-DE" dirty="0" smtClean="0"/>
              <a:t>f4</a:t>
            </a:r>
          </a:p>
          <a:p>
            <a:pPr lvl="2"/>
            <a:r>
              <a:rPr lang="de-DE" dirty="0" smtClean="0"/>
              <a:t>DEFAULT-VERHALTEN !!!</a:t>
            </a:r>
          </a:p>
          <a:p>
            <a:pPr lvl="1"/>
            <a:r>
              <a:rPr lang="de-DE" dirty="0" smtClean="0"/>
              <a:t>Im Nachhinein (Remote-</a:t>
            </a:r>
            <a:r>
              <a:rPr lang="de-DE" dirty="0" err="1" smtClean="0"/>
              <a:t>Branch</a:t>
            </a:r>
            <a:r>
              <a:rPr lang="de-DE" dirty="0" smtClean="0"/>
              <a:t> muss vorhanden sein):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--set-</a:t>
            </a:r>
            <a:r>
              <a:rPr lang="de-DE" dirty="0" err="1"/>
              <a:t>upstream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/</a:t>
            </a:r>
            <a:r>
              <a:rPr lang="de-DE" dirty="0" err="1"/>
              <a:t>features</a:t>
            </a:r>
            <a:r>
              <a:rPr lang="de-DE" dirty="0"/>
              <a:t>/</a:t>
            </a:r>
            <a:r>
              <a:rPr lang="de-DE" dirty="0" smtClean="0"/>
              <a:t>f4</a:t>
            </a:r>
          </a:p>
          <a:p>
            <a:pPr marL="914400" lvl="2" indent="0">
              <a:buNone/>
            </a:pPr>
            <a:endParaRPr lang="de-DE" dirty="0" smtClean="0"/>
          </a:p>
          <a:p>
            <a:pPr lvl="2"/>
            <a:endParaRPr lang="de-DE" dirty="0"/>
          </a:p>
          <a:p>
            <a:r>
              <a:rPr lang="de-DE" dirty="0" err="1" smtClean="0"/>
              <a:t>branch</a:t>
            </a:r>
            <a:r>
              <a:rPr lang="de-DE" dirty="0" smtClean="0"/>
              <a:t> </a:t>
            </a:r>
            <a:r>
              <a:rPr lang="de-DE" dirty="0"/>
              <a:t>-</a:t>
            </a:r>
            <a:r>
              <a:rPr lang="de-DE" dirty="0" err="1"/>
              <a:t>vv</a:t>
            </a:r>
            <a:r>
              <a:rPr lang="de-DE" dirty="0"/>
              <a:t> -&gt; Verbindung zu tracking-</a:t>
            </a:r>
            <a:r>
              <a:rPr lang="de-DE" dirty="0" err="1"/>
              <a:t>Branches</a:t>
            </a:r>
            <a:r>
              <a:rPr lang="de-DE" dirty="0"/>
              <a:t> anzeigen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PULL =&gt; FETCH / MERGE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&lt;</a:t>
            </a:r>
            <a:r>
              <a:rPr lang="de-DE" dirty="0" err="1"/>
              <a:t>repository</a:t>
            </a:r>
            <a:r>
              <a:rPr lang="de-DE" dirty="0"/>
              <a:t>&gt; </a:t>
            </a:r>
            <a:r>
              <a:rPr lang="de-DE" dirty="0" err="1"/>
              <a:t>argument</a:t>
            </a:r>
            <a:r>
              <a:rPr lang="de-DE" dirty="0"/>
              <a:t>, </a:t>
            </a:r>
            <a:r>
              <a:rPr lang="de-DE" dirty="0" err="1"/>
              <a:t>branch</a:t>
            </a:r>
            <a:r>
              <a:rPr lang="de-DE" dirty="0"/>
              <a:t>.*.remote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consulted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defaults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pPr lvl="1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with</a:t>
            </a:r>
            <a:r>
              <a:rPr lang="de-DE" dirty="0"/>
              <a:t> &lt;</a:t>
            </a:r>
            <a:r>
              <a:rPr lang="de-DE" dirty="0" err="1"/>
              <a:t>refspec</a:t>
            </a:r>
            <a:r>
              <a:rPr lang="de-DE" dirty="0"/>
              <a:t>&gt;... </a:t>
            </a:r>
            <a:r>
              <a:rPr lang="de-DE" dirty="0" err="1"/>
              <a:t>arguments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--all, --</a:t>
            </a:r>
            <a:r>
              <a:rPr lang="de-DE" dirty="0" err="1"/>
              <a:t>mirror</a:t>
            </a:r>
            <a:r>
              <a:rPr lang="de-DE" dirty="0"/>
              <a:t>, --tags </a:t>
            </a:r>
            <a:r>
              <a:rPr lang="de-DE" dirty="0" err="1"/>
              <a:t>options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finds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&lt;</a:t>
            </a:r>
            <a:r>
              <a:rPr lang="de-DE" dirty="0" err="1"/>
              <a:t>refspec</a:t>
            </a:r>
            <a:r>
              <a:rPr lang="de-DE" dirty="0"/>
              <a:t>&gt;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consulting</a:t>
            </a:r>
            <a:r>
              <a:rPr lang="de-DE" dirty="0"/>
              <a:t> remote.*.push </a:t>
            </a:r>
            <a:r>
              <a:rPr lang="de-DE" dirty="0" err="1"/>
              <a:t>configuration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found</a:t>
            </a:r>
            <a:r>
              <a:rPr lang="de-DE" dirty="0"/>
              <a:t>, </a:t>
            </a:r>
            <a:r>
              <a:rPr lang="de-DE" dirty="0" err="1"/>
              <a:t>honors</a:t>
            </a:r>
            <a:r>
              <a:rPr lang="de-DE" dirty="0"/>
              <a:t> </a:t>
            </a:r>
            <a:r>
              <a:rPr lang="de-DE" dirty="0" err="1"/>
              <a:t>push.default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(See </a:t>
            </a:r>
            <a:r>
              <a:rPr lang="de-DE" dirty="0" err="1"/>
              <a:t>git-config</a:t>
            </a:r>
            <a:r>
              <a:rPr lang="de-DE" dirty="0"/>
              <a:t>[1]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push.default</a:t>
            </a:r>
            <a:r>
              <a:rPr lang="de-DE" dirty="0"/>
              <a:t>).</a:t>
            </a:r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601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Merges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push &lt;remote&gt; &lt;</a:t>
            </a:r>
            <a:r>
              <a:rPr lang="de-DE" dirty="0" err="1" smtClean="0"/>
              <a:t>branch</a:t>
            </a:r>
            <a:r>
              <a:rPr lang="de-DE" dirty="0"/>
              <a:t>&gt;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Force-push –f</a:t>
            </a:r>
          </a:p>
          <a:p>
            <a:r>
              <a:rPr lang="de-DE" dirty="0" smtClean="0"/>
              <a:t>Remote </a:t>
            </a:r>
            <a:r>
              <a:rPr lang="de-DE" dirty="0" err="1" smtClean="0"/>
              <a:t>Branch</a:t>
            </a:r>
            <a:r>
              <a:rPr lang="de-DE" dirty="0" smtClean="0"/>
              <a:t> löschen :</a:t>
            </a:r>
            <a:r>
              <a:rPr lang="de-DE" dirty="0" err="1" smtClean="0"/>
              <a:t>branch</a:t>
            </a:r>
            <a:endParaRPr lang="de-DE" dirty="0" smtClean="0"/>
          </a:p>
          <a:p>
            <a:r>
              <a:rPr lang="de-DE" dirty="0" err="1" smtClean="0"/>
              <a:t>Branch</a:t>
            </a:r>
            <a:r>
              <a:rPr lang="de-DE" dirty="0" smtClean="0"/>
              <a:t> auf anderen </a:t>
            </a:r>
            <a:r>
              <a:rPr lang="de-DE" dirty="0" err="1" smtClean="0"/>
              <a:t>Branch</a:t>
            </a:r>
            <a:r>
              <a:rPr lang="de-DE" dirty="0" smtClean="0"/>
              <a:t> pushen: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push remote </a:t>
            </a:r>
            <a:r>
              <a:rPr lang="de-DE" dirty="0" err="1" smtClean="0"/>
              <a:t>lokalerBranch:remoteBranch</a:t>
            </a:r>
            <a:endParaRPr lang="de-DE" dirty="0" smtClean="0"/>
          </a:p>
          <a:p>
            <a:pPr lvl="1"/>
            <a:r>
              <a:rPr lang="de-DE" dirty="0" smtClean="0"/>
              <a:t>Ändert nicht den Tracking-</a:t>
            </a:r>
            <a:r>
              <a:rPr lang="de-DE" dirty="0" err="1" smtClean="0"/>
              <a:t>Branch</a:t>
            </a:r>
            <a:r>
              <a:rPr lang="de-DE" dirty="0" smtClean="0"/>
              <a:t> !!!</a:t>
            </a:r>
          </a:p>
          <a:p>
            <a:pPr lvl="1"/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444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de-DE" dirty="0" err="1"/>
              <a:t>push.default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Defines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push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refspec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. Different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well-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workflows</a:t>
            </a:r>
            <a:r>
              <a:rPr lang="de-DE" dirty="0"/>
              <a:t>;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, in a </a:t>
            </a:r>
            <a:r>
              <a:rPr lang="de-DE" dirty="0" err="1"/>
              <a:t>purely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 (i.e.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fetch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push </a:t>
            </a:r>
            <a:r>
              <a:rPr lang="de-DE" dirty="0" err="1"/>
              <a:t>destination</a:t>
            </a:r>
            <a:r>
              <a:rPr lang="de-DE" dirty="0"/>
              <a:t>),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.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nothing</a:t>
            </a:r>
            <a:r>
              <a:rPr lang="de-DE" dirty="0"/>
              <a:t> - do not push </a:t>
            </a:r>
            <a:r>
              <a:rPr lang="de-DE" dirty="0" err="1"/>
              <a:t>anything</a:t>
            </a:r>
            <a:r>
              <a:rPr lang="de-DE" dirty="0"/>
              <a:t> (</a:t>
            </a:r>
            <a:r>
              <a:rPr lang="de-DE" dirty="0" err="1"/>
              <a:t>error</a:t>
            </a:r>
            <a:r>
              <a:rPr lang="de-DE" dirty="0"/>
              <a:t> out) </a:t>
            </a:r>
            <a:r>
              <a:rPr lang="de-DE" dirty="0" err="1"/>
              <a:t>unless</a:t>
            </a:r>
            <a:r>
              <a:rPr lang="de-DE" dirty="0"/>
              <a:t> a </a:t>
            </a:r>
            <a:r>
              <a:rPr lang="de-DE" dirty="0" err="1"/>
              <a:t>refspec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primarily</a:t>
            </a:r>
            <a:r>
              <a:rPr lang="de-DE" dirty="0"/>
              <a:t> </a:t>
            </a:r>
            <a:r>
              <a:rPr lang="de-DE" dirty="0" err="1"/>
              <a:t>meant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mistakes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explicit.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current</a:t>
            </a:r>
            <a:r>
              <a:rPr lang="de-DE" dirty="0"/>
              <a:t> - push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a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name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receiving</a:t>
            </a:r>
            <a:r>
              <a:rPr lang="de-DE" dirty="0"/>
              <a:t> end. Works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non-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upstream</a:t>
            </a:r>
            <a:r>
              <a:rPr lang="de-DE" dirty="0"/>
              <a:t> - push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whose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(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@{</a:t>
            </a:r>
            <a:r>
              <a:rPr lang="de-DE" dirty="0" err="1"/>
              <a:t>upstream</a:t>
            </a:r>
            <a:r>
              <a:rPr lang="de-DE" dirty="0"/>
              <a:t>}). This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sense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normally</a:t>
            </a:r>
            <a:r>
              <a:rPr lang="de-DE" dirty="0"/>
              <a:t> pull </a:t>
            </a:r>
            <a:r>
              <a:rPr lang="de-DE" dirty="0" err="1"/>
              <a:t>from</a:t>
            </a:r>
            <a:r>
              <a:rPr lang="de-DE" dirty="0"/>
              <a:t> (i.e.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).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simple - in </a:t>
            </a:r>
            <a:r>
              <a:rPr lang="de-DE" dirty="0" err="1"/>
              <a:t>centralized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,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like</a:t>
            </a:r>
            <a:r>
              <a:rPr lang="de-DE" dirty="0"/>
              <a:t>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safety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branch’s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remote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remote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normally</a:t>
            </a:r>
            <a:r>
              <a:rPr lang="de-DE" dirty="0"/>
              <a:t> pull </a:t>
            </a:r>
            <a:r>
              <a:rPr lang="de-DE" dirty="0" err="1"/>
              <a:t>from</a:t>
            </a:r>
            <a:r>
              <a:rPr lang="de-DE" dirty="0"/>
              <a:t>,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safest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beginners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in </a:t>
            </a:r>
            <a:r>
              <a:rPr lang="de-DE" dirty="0" err="1"/>
              <a:t>Git</a:t>
            </a:r>
            <a:r>
              <a:rPr lang="de-DE" dirty="0"/>
              <a:t> 2.0.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matching</a:t>
            </a:r>
            <a:r>
              <a:rPr lang="de-DE" dirty="0"/>
              <a:t> - push all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name</a:t>
            </a:r>
            <a:r>
              <a:rPr lang="de-DE" dirty="0"/>
              <a:t> on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ends</a:t>
            </a:r>
            <a:r>
              <a:rPr lang="de-DE" dirty="0"/>
              <a:t>. This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out (e.g.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push </a:t>
            </a:r>
            <a:r>
              <a:rPr lang="de-DE" dirty="0" err="1"/>
              <a:t>maint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push </a:t>
            </a:r>
            <a:r>
              <a:rPr lang="de-DE" dirty="0" err="1"/>
              <a:t>to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maint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).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push out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out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push,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finish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push 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,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unfinished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 Also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outside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, but not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2.0 (simple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).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http://git-scm.com/docs/git-</a:t>
            </a:r>
            <a:r>
              <a:rPr lang="de-DE" dirty="0" smtClean="0">
                <a:hlinkClick r:id="rId2"/>
              </a:rPr>
              <a:t>config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109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Push.default</a:t>
            </a:r>
            <a:endParaRPr lang="de-DE" dirty="0" smtClean="0"/>
          </a:p>
          <a:p>
            <a:pPr lvl="1"/>
            <a:r>
              <a:rPr lang="de-DE" dirty="0" smtClean="0"/>
              <a:t>Simple: Nur aktueller </a:t>
            </a:r>
            <a:r>
              <a:rPr lang="de-DE" dirty="0" err="1" smtClean="0"/>
              <a:t>Branch</a:t>
            </a:r>
            <a:r>
              <a:rPr lang="de-DE" dirty="0" smtClean="0"/>
              <a:t>, sofern der lokale </a:t>
            </a:r>
            <a:r>
              <a:rPr lang="de-DE" dirty="0" err="1" smtClean="0"/>
              <a:t>Branch</a:t>
            </a:r>
            <a:r>
              <a:rPr lang="de-DE" dirty="0" smtClean="0"/>
              <a:t>-Namen dem Tracking-</a:t>
            </a:r>
            <a:r>
              <a:rPr lang="de-DE" dirty="0" err="1" smtClean="0"/>
              <a:t>Branchnamen</a:t>
            </a:r>
            <a:r>
              <a:rPr lang="de-DE" dirty="0" smtClean="0"/>
              <a:t> entspricht</a:t>
            </a:r>
          </a:p>
          <a:p>
            <a:pPr lvl="1"/>
            <a:r>
              <a:rPr lang="de-DE" dirty="0" err="1" smtClean="0"/>
              <a:t>Matching</a:t>
            </a:r>
            <a:r>
              <a:rPr lang="de-DE" dirty="0" smtClean="0"/>
              <a:t>: Alle </a:t>
            </a:r>
            <a:r>
              <a:rPr lang="de-DE" dirty="0" err="1" smtClean="0"/>
              <a:t>Branches</a:t>
            </a:r>
            <a:r>
              <a:rPr lang="de-DE" dirty="0" smtClean="0"/>
              <a:t>, zu denen es ein Remote-</a:t>
            </a:r>
            <a:r>
              <a:rPr lang="de-DE" dirty="0" err="1" smtClean="0"/>
              <a:t>Branch</a:t>
            </a:r>
            <a:r>
              <a:rPr lang="de-DE" dirty="0" smtClean="0"/>
              <a:t> gleichen Namens gibt</a:t>
            </a:r>
          </a:p>
          <a:p>
            <a:r>
              <a:rPr lang="de-DE" dirty="0" smtClean="0"/>
              <a:t>Vor </a:t>
            </a:r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smtClean="0"/>
              <a:t>2.0: war </a:t>
            </a:r>
            <a:r>
              <a:rPr lang="de-DE" dirty="0" err="1" smtClean="0"/>
              <a:t>matching</a:t>
            </a:r>
            <a:r>
              <a:rPr lang="de-DE" dirty="0" smtClean="0"/>
              <a:t> der Default,</a:t>
            </a:r>
          </a:p>
          <a:p>
            <a:r>
              <a:rPr lang="de-DE" dirty="0" smtClean="0"/>
              <a:t>Seit 2.0 ist simple der </a:t>
            </a:r>
            <a:r>
              <a:rPr lang="de-DE" dirty="0" err="1" smtClean="0"/>
              <a:t>default</a:t>
            </a:r>
            <a:endParaRPr lang="de-DE" dirty="0" smtClean="0"/>
          </a:p>
          <a:p>
            <a:r>
              <a:rPr lang="de-DE" dirty="0"/>
              <a:t>http://</a:t>
            </a:r>
            <a:r>
              <a:rPr lang="de-DE" dirty="0" err="1"/>
              <a:t>blog.nicoschuele.com</a:t>
            </a:r>
            <a:r>
              <a:rPr lang="de-DE" dirty="0"/>
              <a:t>/</a:t>
            </a:r>
            <a:r>
              <a:rPr lang="de-DE" dirty="0" err="1"/>
              <a:t>posts</a:t>
            </a:r>
            <a:r>
              <a:rPr lang="de-DE" dirty="0"/>
              <a:t>/git-2-0-changes-push-default-to-simple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PUSH.DEFAULT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348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WTF ??!!!?!?!?!?!?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26160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</a:t>
            </a:r>
            <a:r>
              <a:rPr lang="de-DE" dirty="0" err="1" smtClean="0"/>
              <a:t>Feature-Branches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6591544" y="368172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26128" y="4094327"/>
            <a:ext cx="8401988" cy="2180858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Jedes Feature wird auf einen eigenen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entwickelt.</a:t>
            </a:r>
          </a:p>
          <a:p>
            <a:r>
              <a:rPr lang="de-DE" dirty="0" smtClean="0">
                <a:cs typeface="Courier New"/>
              </a:rPr>
              <a:t>Bei allen </a:t>
            </a:r>
            <a:r>
              <a:rPr lang="de-DE" dirty="0" err="1" smtClean="0">
                <a:cs typeface="Courier New"/>
              </a:rPr>
              <a:t>Merges</a:t>
            </a:r>
            <a:r>
              <a:rPr lang="de-DE" dirty="0" smtClean="0">
                <a:cs typeface="Courier New"/>
              </a:rPr>
              <a:t>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werden </a:t>
            </a:r>
            <a:r>
              <a:rPr lang="de-DE" dirty="0" err="1" smtClean="0">
                <a:cs typeface="Courier New"/>
              </a:rPr>
              <a:t>Fast-Forward-Merges</a:t>
            </a:r>
            <a:r>
              <a:rPr lang="de-DE" dirty="0" smtClean="0">
                <a:cs typeface="Courier New"/>
              </a:rPr>
              <a:t> unterdrückt (Eindeutige </a:t>
            </a:r>
            <a:r>
              <a:rPr lang="de-DE" dirty="0" err="1" smtClean="0">
                <a:cs typeface="Courier New"/>
              </a:rPr>
              <a:t>First-Parent-Historie</a:t>
            </a:r>
            <a:r>
              <a:rPr lang="de-DE" dirty="0" smtClean="0">
                <a:cs typeface="Courier New"/>
              </a:rPr>
              <a:t> erzeugen).</a:t>
            </a:r>
          </a:p>
          <a:p>
            <a:r>
              <a:rPr lang="de-DE" dirty="0" smtClean="0">
                <a:cs typeface="Courier New"/>
              </a:rPr>
              <a:t>Austausch zwischen Features findet immer über den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statt.</a:t>
            </a:r>
          </a:p>
          <a:p>
            <a:r>
              <a:rPr lang="de-DE" dirty="0" smtClean="0">
                <a:cs typeface="Courier New"/>
              </a:rPr>
              <a:t>Komplexerer Ablauf.</a:t>
            </a:r>
          </a:p>
          <a:p>
            <a:r>
              <a:rPr lang="de-DE" dirty="0" smtClean="0">
                <a:cs typeface="Courier New"/>
              </a:rPr>
              <a:t>Gute Nachvollziehbarkeit der Änderungen für ein Feature.</a:t>
            </a:r>
          </a:p>
        </p:txBody>
      </p:sp>
      <p:pic>
        <p:nvPicPr>
          <p:cNvPr id="6" name="abb-feature-branches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615" y="1112389"/>
            <a:ext cx="4349489" cy="28064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Rebasing</a:t>
            </a:r>
            <a:r>
              <a:rPr lang="de-DE" dirty="0" smtClean="0"/>
              <a:t>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01236" y="498686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pic>
        <p:nvPicPr>
          <p:cNvPr id="6" name="abb-rebasing-basics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243" y="1041400"/>
            <a:ext cx="4364565" cy="39454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78" y="1041401"/>
            <a:ext cx="3629606" cy="400080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rgbClr val="FF0000"/>
                </a:solidFill>
                <a:cs typeface="Courier New"/>
              </a:rPr>
              <a:t>Bild ersetzen mit </a:t>
            </a:r>
            <a:r>
              <a:rPr lang="de-DE" dirty="0" err="1" smtClean="0">
                <a:solidFill>
                  <a:srgbClr val="FF0000"/>
                </a:solidFill>
                <a:cs typeface="Courier New"/>
              </a:rPr>
              <a:t>Rebase-Variante</a:t>
            </a:r>
            <a:endParaRPr lang="de-DE" dirty="0" smtClean="0">
              <a:solidFill>
                <a:srgbClr val="FF0000"/>
              </a:solidFill>
              <a:cs typeface="Courier New"/>
            </a:endParaRPr>
          </a:p>
          <a:p>
            <a:r>
              <a:rPr lang="de-DE" dirty="0" smtClean="0">
                <a:cs typeface="Courier New"/>
              </a:rPr>
              <a:t>Lineare Historie</a:t>
            </a:r>
          </a:p>
          <a:p>
            <a:r>
              <a:rPr lang="de-DE" dirty="0" err="1" smtClean="0">
                <a:cs typeface="Courier New"/>
              </a:rPr>
              <a:t>Commit-Reihenfolge</a:t>
            </a:r>
            <a:r>
              <a:rPr lang="de-DE" dirty="0" smtClean="0">
                <a:cs typeface="Courier New"/>
              </a:rPr>
              <a:t> entspricht nicht der zeitlichen Reihenfolge</a:t>
            </a:r>
          </a:p>
          <a:p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führt </a:t>
            </a:r>
            <a:r>
              <a:rPr lang="de-DE" dirty="0" err="1" smtClean="0">
                <a:cs typeface="Courier New"/>
              </a:rPr>
              <a:t>u.U</a:t>
            </a:r>
            <a:r>
              <a:rPr lang="de-DE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305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  <a:endParaRPr lang="de-DE" dirty="0" smtClean="0"/>
          </a:p>
          <a:p>
            <a:r>
              <a:rPr lang="de-DE" dirty="0" smtClean="0"/>
              <a:t>Inhalt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747019" y="1144131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747019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747019" y="4080936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747019" y="5393245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88119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484259" y="533098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Mit </a:t>
            </a:r>
            <a:br>
              <a:rPr lang="de-DE" dirty="0" smtClean="0">
                <a:cs typeface="Courier New"/>
              </a:rPr>
            </a:b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</a:t>
            </a:r>
            <a:r>
              <a:rPr lang="de-DE" dirty="0" err="1" smtClean="0">
                <a:cs typeface="Courier New"/>
              </a:rPr>
              <a:t>--onto</a:t>
            </a:r>
            <a:r>
              <a:rPr lang="de-DE" dirty="0" smtClean="0">
                <a:cs typeface="Courier New"/>
              </a:rPr>
              <a:t> </a:t>
            </a:r>
            <a:br>
              <a:rPr lang="de-DE" dirty="0" smtClean="0">
                <a:cs typeface="Courier New"/>
              </a:rPr>
            </a:br>
            <a:r>
              <a:rPr lang="de-DE" dirty="0" smtClean="0">
                <a:cs typeface="Courier New"/>
              </a:rPr>
              <a:t>kann man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eines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„verschieben“ 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747019" y="5568113"/>
            <a:ext cx="7822376" cy="68251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master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--onto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release1</a:t>
            </a:r>
          </a:p>
        </p:txBody>
      </p:sp>
      <p:pic>
        <p:nvPicPr>
          <p:cNvPr id="12" name="abb-rebasing-onto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128" y="1028018"/>
            <a:ext cx="3665754" cy="4302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:p14="http://schemas.microsoft.com/office/powerpoint/2010/main" val="237045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HEAD~4</a:t>
            </a: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343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792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Master: Fertige Releases</a:t>
            </a:r>
          </a:p>
          <a:p>
            <a:r>
              <a:rPr lang="de-DE" dirty="0" err="1" smtClean="0"/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Auf </a:t>
            </a:r>
            <a:r>
              <a:rPr lang="de-DE" dirty="0" err="1" smtClean="0"/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ggf</a:t>
            </a:r>
            <a:r>
              <a:rPr lang="de-DE" dirty="0" smtClean="0"/>
              <a:t> 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Verweis auf vorherigen Abschnitt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1 -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erstellen</a:t>
            </a:r>
          </a:p>
          <a:p>
            <a:r>
              <a:rPr lang="de-DE" dirty="0" smtClean="0"/>
              <a:t>Release stabilisieren</a:t>
            </a:r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master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develop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Hotfix-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Ein Hotfix-</a:t>
            </a:r>
            <a:r>
              <a:rPr lang="de-DE" dirty="0" err="1" smtClean="0"/>
              <a:t>Branch</a:t>
            </a:r>
            <a:r>
              <a:rPr lang="de-DE" dirty="0" smtClean="0"/>
              <a:t> ist ein Feature-</a:t>
            </a:r>
            <a:r>
              <a:rPr lang="de-DE" dirty="0" err="1" smtClean="0"/>
              <a:t>Branch</a:t>
            </a:r>
            <a:r>
              <a:rPr lang="de-DE" dirty="0" smtClean="0"/>
              <a:t> („</a:t>
            </a:r>
            <a:r>
              <a:rPr lang="de-DE" dirty="0" err="1" smtClean="0"/>
              <a:t>hotfix</a:t>
            </a:r>
            <a:r>
              <a:rPr lang="de-DE" dirty="0" smtClean="0"/>
              <a:t>/issue-666“)</a:t>
            </a:r>
          </a:p>
          <a:p>
            <a:r>
              <a:rPr lang="de-DE" dirty="0" smtClean="0"/>
              <a:t>Problem mit zurück </a:t>
            </a:r>
            <a:r>
              <a:rPr lang="de-DE" dirty="0" err="1" smtClean="0"/>
              <a:t>mergen</a:t>
            </a:r>
            <a:r>
              <a:rPr lang="de-DE" dirty="0" smtClean="0"/>
              <a:t>, während der Release-</a:t>
            </a:r>
            <a:r>
              <a:rPr lang="de-DE" dirty="0" err="1" smtClean="0"/>
              <a:t>Branch</a:t>
            </a:r>
            <a:r>
              <a:rPr lang="de-DE" dirty="0" smtClean="0"/>
              <a:t> aktiv ist:</a:t>
            </a:r>
          </a:p>
          <a:p>
            <a:pPr lvl="1"/>
            <a:r>
              <a:rPr lang="de-DE" dirty="0">
                <a:hlinkClick r:id="rId2"/>
              </a:rPr>
              <a:t>https://github.com/nvie/gitflow/issues/3#issuecomment-</a:t>
            </a:r>
            <a:r>
              <a:rPr lang="de-DE" dirty="0" smtClean="0">
                <a:hlinkClick r:id="rId2"/>
              </a:rPr>
              <a:t>170055</a:t>
            </a:r>
            <a:endParaRPr lang="de-DE" dirty="0" smtClean="0"/>
          </a:p>
          <a:p>
            <a:r>
              <a:rPr lang="de-DE" dirty="0" smtClean="0"/>
              <a:t>Multiple Hotfixes:</a:t>
            </a:r>
          </a:p>
          <a:p>
            <a:pPr lvl="1"/>
            <a:r>
              <a:rPr lang="de-DE" dirty="0">
                <a:hlinkClick r:id="rId3"/>
              </a:rPr>
              <a:t>http://robandlauren.com/2013/09/18/git-flow-managing-multiple-hotfixes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https://github.com/petervanderdoes/</a:t>
            </a:r>
            <a:r>
              <a:rPr lang="de-DE" dirty="0" smtClean="0">
                <a:hlinkClick r:id="rId4"/>
              </a:rPr>
              <a:t>gitflow</a:t>
            </a: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Support </a:t>
            </a:r>
            <a:r>
              <a:rPr lang="de-DE" dirty="0" err="1" smtClean="0"/>
              <a:t>Branches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>
                <a:hlinkClick r:id="rId5"/>
              </a:rPr>
              <a:t>http://www.syntevo.com/smartgit/documentation/6/show?page=git-</a:t>
            </a:r>
            <a:r>
              <a:rPr lang="de-DE" dirty="0" smtClean="0">
                <a:hlinkClick r:id="rId5"/>
              </a:rPr>
              <a:t>flow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>
                <a:hlinkClick r:id="rId6"/>
              </a:rPr>
              <a:t>https://groups.google.com/forum/#!topic/gitflow-users/</a:t>
            </a:r>
            <a:r>
              <a:rPr lang="de-DE" dirty="0" smtClean="0">
                <a:hlinkClick r:id="rId6"/>
              </a:rPr>
              <a:t>I9sErOSzYzE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3 - HOTFIXES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125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Branch</a:t>
            </a:r>
            <a:r>
              <a:rPr lang="de-DE" dirty="0" smtClean="0"/>
              <a:t> Modell</a:t>
            </a:r>
          </a:p>
          <a:p>
            <a:pPr lvl="1"/>
            <a:r>
              <a:rPr lang="de-DE" dirty="0">
                <a:hlinkClick r:id="rId2"/>
              </a:rPr>
              <a:t>http://nvie.com/posts/a-successful-git-branching-model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65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/>
              <a:t>/Command-Line-Arguments</a:t>
            </a:r>
          </a:p>
          <a:p>
            <a:r>
              <a:rPr lang="de-DE" dirty="0" smtClean="0"/>
              <a:t>Installation </a:t>
            </a:r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Repository anlegen: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init</a:t>
            </a:r>
            <a:r>
              <a:rPr lang="de-DE" dirty="0" smtClean="0"/>
              <a:t>-&gt; </a:t>
            </a:r>
            <a:r>
              <a:rPr lang="de-DE" dirty="0" err="1" smtClean="0"/>
              <a:t>config</a:t>
            </a:r>
            <a:endParaRPr lang="de-DE" dirty="0" smtClean="0"/>
          </a:p>
          <a:p>
            <a:pPr lvl="1"/>
            <a:r>
              <a:rPr lang="de-DE" dirty="0" smtClean="0"/>
              <a:t>Muss in jedem Klon gemacht werden...</a:t>
            </a:r>
            <a:endParaRPr lang="de-DE" dirty="0"/>
          </a:p>
          <a:p>
            <a:r>
              <a:rPr lang="de-DE" dirty="0" smtClean="0"/>
              <a:t>Feature starten:</a:t>
            </a:r>
          </a:p>
          <a:p>
            <a:r>
              <a:rPr lang="de-DE" dirty="0" smtClean="0"/>
              <a:t>Feature bearbeiten: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finish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 </a:t>
            </a:r>
            <a:r>
              <a:rPr lang="de-DE" dirty="0" err="1" smtClean="0">
                <a:sym typeface="Wingdings"/>
              </a:rPr>
              <a:t>develop-Branch</a:t>
            </a:r>
            <a:r>
              <a:rPr lang="de-DE" dirty="0" smtClean="0">
                <a:sym typeface="Wingdings"/>
              </a:rPr>
              <a:t> holen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Feature beenden:</a:t>
            </a:r>
          </a:p>
          <a:p>
            <a:pPr lvl="1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rebase</a:t>
            </a:r>
            <a:r>
              <a:rPr lang="de-DE" dirty="0" smtClean="0"/>
              <a:t> –i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finish</a:t>
            </a:r>
          </a:p>
          <a:p>
            <a:pPr lvl="2"/>
            <a:r>
              <a:rPr lang="de-DE" dirty="0" smtClean="0"/>
              <a:t>KEIN –ff-</a:t>
            </a:r>
            <a:r>
              <a:rPr lang="de-DE" dirty="0" err="1" smtClean="0"/>
              <a:t>only</a:t>
            </a:r>
            <a:r>
              <a:rPr lang="de-DE" dirty="0" smtClean="0"/>
              <a:t>!!!</a:t>
            </a:r>
          </a:p>
          <a:p>
            <a:r>
              <a:rPr lang="de-DE" dirty="0" smtClean="0"/>
              <a:t>Release starten</a:t>
            </a:r>
          </a:p>
          <a:p>
            <a:r>
              <a:rPr lang="de-DE" dirty="0" smtClean="0"/>
              <a:t>Release beenden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 BEISPIEL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424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...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FEATURE-ID IN COMMIT MSG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67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log ...</a:t>
            </a:r>
          </a:p>
          <a:p>
            <a:r>
              <a:rPr lang="de-DE" dirty="0" smtClean="0"/>
              <a:t>First-Parent Historie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CHANGE LOG ERZEUGEN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649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Cherry Pick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BUGFIXES BACKPORT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158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 smtClean="0"/>
              <a:t>GitFlow</a:t>
            </a:r>
            <a:r>
              <a:rPr lang="de-DE" dirty="0" smtClean="0"/>
              <a:t> eignet sich gut dafür, wenn man ein Produkt (oder auch ein Projekt) in genau einer Version verwendet. Man hat immer ein Release in Produktion, für das man </a:t>
            </a:r>
            <a:r>
              <a:rPr lang="de-DE" dirty="0" err="1" smtClean="0"/>
              <a:t>Bugfixes</a:t>
            </a:r>
            <a:r>
              <a:rPr lang="de-DE" dirty="0" smtClean="0"/>
              <a:t> macht. Parallel dazu gibt es nur die Weiterentwicklung auf dem </a:t>
            </a:r>
            <a:r>
              <a:rPr lang="de-DE" dirty="0" err="1" smtClean="0"/>
              <a:t>develop-Branch</a:t>
            </a:r>
            <a:r>
              <a:rPr lang="de-DE" dirty="0" smtClean="0"/>
              <a:t> die zum nächsten Release führt</a:t>
            </a:r>
          </a:p>
          <a:p>
            <a:r>
              <a:rPr lang="de-DE" dirty="0" smtClean="0"/>
              <a:t>Für Produkte, die in mehreren Versionen gepflegt werden sollen, mehrere Release-</a:t>
            </a:r>
            <a:r>
              <a:rPr lang="de-DE" dirty="0" err="1" smtClean="0"/>
              <a:t>Branches</a:t>
            </a:r>
            <a:r>
              <a:rPr lang="de-DE" dirty="0" smtClean="0"/>
              <a:t> z.B. bei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/>
              <a:t>http://</a:t>
            </a:r>
            <a:r>
              <a:rPr lang="de-DE" dirty="0" err="1"/>
              <a:t>blogs.atlassian.com</a:t>
            </a:r>
            <a:r>
              <a:rPr lang="de-DE" dirty="0"/>
              <a:t>/2013/10/</a:t>
            </a:r>
            <a:r>
              <a:rPr lang="de-DE" dirty="0" err="1"/>
              <a:t>inside</a:t>
            </a:r>
            <a:r>
              <a:rPr lang="de-DE" dirty="0"/>
              <a:t>-</a:t>
            </a:r>
            <a:r>
              <a:rPr lang="de-DE" dirty="0" err="1"/>
              <a:t>atlassian</a:t>
            </a:r>
            <a:r>
              <a:rPr lang="de-DE" dirty="0"/>
              <a:t>-feature-</a:t>
            </a:r>
            <a:r>
              <a:rPr lang="de-DE" dirty="0" err="1"/>
              <a:t>branching</a:t>
            </a:r>
            <a:r>
              <a:rPr lang="de-DE" dirty="0"/>
              <a:t>-on-</a:t>
            </a:r>
            <a:r>
              <a:rPr lang="de-DE" dirty="0" err="1"/>
              <a:t>the</a:t>
            </a:r>
            <a:r>
              <a:rPr lang="de-DE" dirty="0"/>
              <a:t>-</a:t>
            </a:r>
            <a:r>
              <a:rPr lang="de-DE" dirty="0" err="1"/>
              <a:t>stash</a:t>
            </a:r>
            <a:r>
              <a:rPr lang="de-DE" dirty="0"/>
              <a:t>-team/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PRODUKT / PROJEKT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3471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GitHub</a:t>
            </a:r>
            <a:r>
              <a:rPr lang="de-DE" dirty="0" smtClean="0"/>
              <a:t> Klone/</a:t>
            </a:r>
            <a:r>
              <a:rPr lang="de-DE" dirty="0" err="1" smtClean="0"/>
              <a:t>Pullrequest</a:t>
            </a:r>
            <a:r>
              <a:rPr lang="de-DE" dirty="0" smtClean="0"/>
              <a:t>-Workflow –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Manueller Abgleich zwischen den </a:t>
            </a:r>
            <a:r>
              <a:rPr lang="de-DE" dirty="0" err="1" smtClean="0"/>
              <a:t>Repos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ALTERNATIVEN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2510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 smtClean="0">
                <a:hlinkClick r:id="rId2"/>
              </a:rPr>
              <a:t>Forking Workflow, Triangular Workflow, Integration Manager Workflow</a:t>
            </a:r>
            <a:endParaRPr lang="de-DE" dirty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r>
              <a:rPr lang="de-DE" dirty="0">
                <a:hlinkClick r:id="rId2"/>
              </a:rPr>
              <a:t>http://git-scm.com/book/en/Distributed-Git-Distributed-Workflows#Integration-Manager-Workflow</a:t>
            </a:r>
            <a:endParaRPr lang="de-DE" dirty="0" smtClean="0">
              <a:hlinkClick r:id="rId2"/>
            </a:endParaRP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://www.sociomantic.com/blog/2014/05/git-triangular-workflow/#.</a:t>
            </a:r>
            <a:r>
              <a:rPr lang="de-DE" dirty="0" smtClean="0">
                <a:hlinkClick r:id="rId2"/>
              </a:rPr>
              <a:t>VCEg7yt_v0A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https://github.com/sociomantic/git-</a:t>
            </a:r>
            <a:r>
              <a:rPr lang="de-DE" dirty="0" smtClean="0">
                <a:hlinkClick r:id="rId3"/>
              </a:rPr>
              <a:t>hub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https://www.atlassian.com/de/git/workflows#!workflow-</a:t>
            </a:r>
            <a:r>
              <a:rPr lang="de-DE" dirty="0" smtClean="0">
                <a:hlinkClick r:id="rId4"/>
              </a:rPr>
              <a:t>forking</a:t>
            </a:r>
            <a:endParaRPr lang="de-DE" dirty="0" smtClean="0"/>
          </a:p>
          <a:p>
            <a:r>
              <a:rPr lang="de-DE" dirty="0" smtClean="0"/>
              <a:t>Vorteil: nur „echte“ Projekt-Mitglieder haben direkten Zugriff auf das </a:t>
            </a:r>
            <a:r>
              <a:rPr lang="de-DE" dirty="0" err="1" smtClean="0"/>
              <a:t>Repo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 (</a:t>
            </a:r>
            <a:r>
              <a:rPr lang="de-DE" dirty="0" err="1" smtClean="0"/>
              <a:t>origin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upstream</a:t>
            </a:r>
            <a:r>
              <a:rPr lang="de-DE" dirty="0" smtClean="0"/>
              <a:t>) </a:t>
            </a:r>
            <a:r>
              <a:rPr lang="de-DE" dirty="0" err="1" smtClean="0"/>
              <a:t>erzuegen</a:t>
            </a:r>
            <a:endParaRPr lang="de-DE" dirty="0" smtClean="0"/>
          </a:p>
          <a:p>
            <a:pPr lvl="1"/>
            <a:r>
              <a:rPr lang="de-DE" dirty="0"/>
              <a:t>Manueller Abgleich zwischen den </a:t>
            </a:r>
            <a:r>
              <a:rPr lang="de-DE" dirty="0" err="1" smtClean="0"/>
              <a:t>Repos</a:t>
            </a:r>
            <a:endParaRPr lang="de-DE" dirty="0" smtClean="0"/>
          </a:p>
          <a:p>
            <a:pPr lvl="2"/>
            <a:r>
              <a:rPr lang="de-DE" dirty="0" err="1" smtClean="0"/>
              <a:t>Git</a:t>
            </a:r>
            <a:r>
              <a:rPr lang="de-DE" dirty="0" smtClean="0"/>
              <a:t> pull </a:t>
            </a:r>
            <a:r>
              <a:rPr lang="de-DE" dirty="0" err="1" smtClean="0"/>
              <a:t>origin</a:t>
            </a:r>
            <a:endParaRPr lang="de-DE" dirty="0" smtClean="0"/>
          </a:p>
          <a:p>
            <a:pPr lvl="2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Maintainer</a:t>
            </a:r>
            <a:endParaRPr lang="de-DE" dirty="0" smtClean="0"/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</a:t>
            </a:r>
            <a:r>
              <a:rPr lang="de-DE" dirty="0" err="1" smtClean="0"/>
              <a:t>review</a:t>
            </a:r>
            <a:endParaRPr lang="de-DE" dirty="0"/>
          </a:p>
          <a:p>
            <a:pPr lvl="1"/>
            <a:r>
              <a:rPr lang="de-DE" dirty="0" smtClean="0"/>
              <a:t>Lokales Review (</a:t>
            </a:r>
            <a:r>
              <a:rPr lang="de-DE" dirty="0" err="1" smtClean="0"/>
              <a:t>fetch</a:t>
            </a:r>
            <a:r>
              <a:rPr lang="de-DE" dirty="0" smtClean="0"/>
              <a:t> des </a:t>
            </a:r>
            <a:r>
              <a:rPr lang="de-DE" dirty="0" err="1" smtClean="0"/>
              <a:t>Branches</a:t>
            </a:r>
            <a:r>
              <a:rPr lang="de-DE" dirty="0" smtClean="0"/>
              <a:t> aus dem </a:t>
            </a:r>
            <a:r>
              <a:rPr lang="de-DE" dirty="0" err="1" smtClean="0"/>
              <a:t>mantainer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Zwingend notwendig bei </a:t>
            </a:r>
            <a:r>
              <a:rPr lang="de-DE" dirty="0" err="1" smtClean="0"/>
              <a:t>Merge</a:t>
            </a:r>
            <a:r>
              <a:rPr lang="de-DE" dirty="0" smtClean="0"/>
              <a:t>-Konflikten</a:t>
            </a:r>
          </a:p>
          <a:p>
            <a:pPr lvl="1"/>
            <a:r>
              <a:rPr lang="de-DE" dirty="0" smtClean="0"/>
              <a:t>Guidelines für </a:t>
            </a:r>
            <a:r>
              <a:rPr lang="de-DE" dirty="0" err="1" smtClean="0"/>
              <a:t>Pullrequests</a:t>
            </a:r>
            <a:r>
              <a:rPr lang="de-DE" dirty="0" smtClean="0"/>
              <a:t>: ggf. </a:t>
            </a:r>
            <a:r>
              <a:rPr lang="de-DE" dirty="0" err="1" smtClean="0"/>
              <a:t>rebase</a:t>
            </a:r>
            <a:r>
              <a:rPr lang="de-DE" dirty="0" smtClean="0"/>
              <a:t>/</a:t>
            </a:r>
            <a:r>
              <a:rPr lang="de-DE" dirty="0" err="1" smtClean="0"/>
              <a:t>squash</a:t>
            </a:r>
            <a:r>
              <a:rPr lang="de-DE" dirty="0" smtClean="0"/>
              <a:t>, push –f erforderlich</a:t>
            </a:r>
          </a:p>
          <a:p>
            <a:r>
              <a:rPr lang="de-DE" dirty="0" smtClean="0"/>
              <a:t>Beispiel und guter Guide </a:t>
            </a:r>
            <a:r>
              <a:rPr lang="de-DE" dirty="0" err="1" smtClean="0"/>
              <a:t>bndtools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CONTRIBUTING.md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GITHUB KLONE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059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http://</a:t>
            </a:r>
            <a:r>
              <a:rPr lang="de-DE" dirty="0" err="1"/>
              <a:t>git-scm.com</a:t>
            </a:r>
            <a:r>
              <a:rPr lang="de-DE" dirty="0"/>
              <a:t>/</a:t>
            </a:r>
            <a:r>
              <a:rPr lang="de-DE" dirty="0" err="1"/>
              <a:t>book</a:t>
            </a:r>
            <a:r>
              <a:rPr lang="de-DE" dirty="0"/>
              <a:t>/en/Distributed-Git-Distributed-Workflows#Dictator-and-Lieutenants-Workflow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LINUX BRANCH MODELL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64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248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48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5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18845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176706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6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7346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  <a:endParaRPr lang="de-DE" dirty="0" smtClean="0"/>
          </a:p>
          <a:p>
            <a:r>
              <a:rPr lang="de-DE" dirty="0" smtClean="0"/>
              <a:t>Inhalt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TODO: Links zu den Tools</a:t>
            </a:r>
          </a:p>
          <a:p>
            <a:r>
              <a:rPr lang="de-DE" dirty="0" err="1" smtClean="0"/>
              <a:t>Eclipse</a:t>
            </a:r>
            <a:r>
              <a:rPr lang="de-DE" dirty="0" smtClean="0"/>
              <a:t> 4.4 mit </a:t>
            </a:r>
            <a:r>
              <a:rPr lang="de-DE" dirty="0" err="1" smtClean="0"/>
              <a:t>EGit</a:t>
            </a:r>
            <a:r>
              <a:rPr lang="de-DE" dirty="0" smtClean="0"/>
              <a:t> </a:t>
            </a:r>
            <a:r>
              <a:rPr lang="de-DE" smtClean="0"/>
              <a:t>und JGit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Maven</a:t>
            </a:r>
            <a:r>
              <a:rPr lang="de-DE" dirty="0" smtClean="0"/>
              <a:t> 3.0.4</a:t>
            </a:r>
          </a:p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cola</a:t>
            </a:r>
            <a:r>
              <a:rPr lang="de-DE" dirty="0" smtClean="0"/>
              <a:t> – Alternative GUI für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err="1" smtClean="0"/>
              <a:t>Meld</a:t>
            </a:r>
            <a:r>
              <a:rPr lang="de-DE" dirty="0" smtClean="0"/>
              <a:t> – </a:t>
            </a:r>
            <a:r>
              <a:rPr lang="de-DE" dirty="0" err="1" smtClean="0"/>
              <a:t>Mergetool</a:t>
            </a:r>
            <a:r>
              <a:rPr lang="de-DE" dirty="0" smtClean="0"/>
              <a:t> für </a:t>
            </a:r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INSTALLIERTE 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Architektur / </a:t>
            </a:r>
            <a:r>
              <a:rPr lang="de-DE" dirty="0" err="1" smtClean="0"/>
              <a:t>Porcelaine</a:t>
            </a:r>
            <a:r>
              <a:rPr lang="de-DE" dirty="0" smtClean="0"/>
              <a:t> API</a:t>
            </a:r>
          </a:p>
          <a:p>
            <a:pPr lvl="1"/>
            <a:r>
              <a:rPr lang="de-DE" dirty="0">
                <a:hlinkClick r:id="rId2"/>
              </a:rPr>
              <a:t>https://speakerdeck.com/alblue/embedding-jgit-into-java-</a:t>
            </a:r>
            <a:r>
              <a:rPr lang="de-DE" dirty="0" smtClean="0">
                <a:hlinkClick r:id="rId2"/>
              </a:rPr>
              <a:t>applications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http://alblue.bandlem.com/2013/11/embedding-</a:t>
            </a:r>
            <a:r>
              <a:rPr lang="de-DE" dirty="0" smtClean="0">
                <a:hlinkClick r:id="rId3"/>
              </a:rPr>
              <a:t>jgit.html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Flow </a:t>
            </a:r>
            <a:r>
              <a:rPr lang="de-DE" dirty="0" err="1" smtClean="0"/>
              <a:t>Api</a:t>
            </a:r>
            <a:r>
              <a:rPr lang="de-DE" dirty="0" smtClean="0"/>
              <a:t> von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https://bitbucket.org/atlassian/jgit-</a:t>
            </a:r>
            <a:r>
              <a:rPr lang="de-DE" dirty="0" smtClean="0">
                <a:hlinkClick r:id="rId4"/>
              </a:rPr>
              <a:t>flow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1616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Maven</a:t>
            </a:r>
            <a:r>
              <a:rPr lang="de-DE" dirty="0" smtClean="0"/>
              <a:t> POM + Download Link</a:t>
            </a:r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 -1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https://github.com/ajoberstar/</a:t>
            </a:r>
            <a:r>
              <a:rPr lang="de-DE" dirty="0" smtClean="0">
                <a:hlinkClick r:id="rId2"/>
              </a:rPr>
              <a:t>grgit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Groovy </a:t>
            </a:r>
            <a:r>
              <a:rPr lang="de-DE" dirty="0" err="1" smtClean="0"/>
              <a:t>Api</a:t>
            </a:r>
            <a:r>
              <a:rPr lang="de-DE" dirty="0" smtClean="0"/>
              <a:t> für </a:t>
            </a:r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err="1" smtClean="0"/>
              <a:t>Einfacherere</a:t>
            </a:r>
            <a:r>
              <a:rPr lang="de-DE" dirty="0" smtClean="0"/>
              <a:t> Verwendung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https://github.com/ajoberstar/</a:t>
            </a:r>
            <a:r>
              <a:rPr lang="de-DE" dirty="0" smtClean="0">
                <a:hlinkClick r:id="rId2"/>
              </a:rPr>
              <a:t>grgit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Groovy </a:t>
            </a:r>
            <a:r>
              <a:rPr lang="de-DE" dirty="0" err="1" smtClean="0"/>
              <a:t>Api</a:t>
            </a:r>
            <a:r>
              <a:rPr lang="de-DE" dirty="0" smtClean="0"/>
              <a:t> für </a:t>
            </a:r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err="1" smtClean="0"/>
              <a:t>Einfacherere</a:t>
            </a:r>
            <a:r>
              <a:rPr lang="de-DE" dirty="0" smtClean="0"/>
              <a:t> Verwendung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GROOVY - BEISPIEL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2859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673317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Groov-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</a:t>
            </a:r>
            <a:r>
              <a:rPr lang="de-DE" dirty="0"/>
              <a:t>-Kommandos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316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8460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4359</Words>
  <Application>Microsoft Macintosh PowerPoint</Application>
  <PresentationFormat>Bildschirmpräsentation (4:3)</PresentationFormat>
  <Paragraphs>821</Paragraphs>
  <Slides>109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109</vt:i4>
      </vt:variant>
    </vt:vector>
  </HeadingPairs>
  <TitlesOfParts>
    <vt:vector size="110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INSTALLIERTE TOOLS</vt:lpstr>
      <vt:lpstr>TEIL 1</vt:lpstr>
      <vt:lpstr>GIT BESTANDTEILE</vt:lpstr>
      <vt:lpstr>EINSTIEG</vt:lpstr>
      <vt:lpstr>DEZENTRALES REPOSITORY</vt:lpstr>
      <vt:lpstr>Objektdatabase</vt:lpstr>
      <vt:lpstr>Verzweigungen - Branches</vt:lpstr>
      <vt:lpstr>Branches / Tags</vt:lpstr>
      <vt:lpstr>Geheimnisse des Index</vt:lpstr>
      <vt:lpstr>REFERENZEN</vt:lpstr>
      <vt:lpstr>TEIL 1</vt:lpstr>
      <vt:lpstr>GIT INTERN: MERGES 1</vt:lpstr>
      <vt:lpstr>GIT INTERN: FASTFORWARD-MERGE (FF)</vt:lpstr>
      <vt:lpstr>GIT INTERN: NO-FASTWORWARD</vt:lpstr>
      <vt:lpstr>GIT INTERN: MERGE-BASE</vt:lpstr>
      <vt:lpstr>GIT INTERN: MERGE-FILE</vt:lpstr>
      <vt:lpstr>GIT INTERNAS: MERGES 2 - KONFLIKTE</vt:lpstr>
      <vt:lpstr>GIT INTERNAS: MERGE-TOOL</vt:lpstr>
      <vt:lpstr>GIT INTERNAS: MERGE-TOOL</vt:lpstr>
      <vt:lpstr>GIT INTERNAS: MERGES 2 - RERERE</vt:lpstr>
      <vt:lpstr>TEIL 1</vt:lpstr>
      <vt:lpstr>GIT INTERNAS: REMOTES</vt:lpstr>
      <vt:lpstr>GIT INTERNAS: REMOTES 2</vt:lpstr>
      <vt:lpstr>GIT INTERNAS: REFSPEC</vt:lpstr>
      <vt:lpstr>GIT INTERNAS: REFSPEC</vt:lpstr>
      <vt:lpstr>GIT INTERNAS: REFSPEC</vt:lpstr>
      <vt:lpstr>GIT INTERNAS: REFSPEC-BEISPIELE</vt:lpstr>
      <vt:lpstr>GIT INTERNAS: FETCH</vt:lpstr>
      <vt:lpstr>GIT INTERNAS: TRACKING BRANCHES</vt:lpstr>
      <vt:lpstr>GIT INTERNAS: PULL</vt:lpstr>
      <vt:lpstr>GIT INTERNAS: PUSH</vt:lpstr>
      <vt:lpstr>GIT INTERNAS: PUSH</vt:lpstr>
      <vt:lpstr>GIT INTERNAS: PUSH.DEFAULT</vt:lpstr>
      <vt:lpstr>GIT INTERNAS: PUSH.DEFAULT 2</vt:lpstr>
      <vt:lpstr>GIT INTERNAS: WTF ??!!!?!?!?!?!?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Pull-Requests</vt:lpstr>
      <vt:lpstr>Pull-Requests für Review-Workflows</vt:lpstr>
      <vt:lpstr>TEIL 3</vt:lpstr>
      <vt:lpstr>RELEASEPROZESS 1 - BRANCHES</vt:lpstr>
      <vt:lpstr>RELEASEPROZESS 2 – RELEASE ERZEUGEN</vt:lpstr>
      <vt:lpstr>RELEASEPROZESS 3 - HOTFIXES</vt:lpstr>
      <vt:lpstr>BRANCHSTRATEGIE: GITFLOW</vt:lpstr>
      <vt:lpstr>GIT FLOW BEISPIEL</vt:lpstr>
      <vt:lpstr>EXKURS: FEATURE-ID IN COMMIT MSG</vt:lpstr>
      <vt:lpstr>GIT FLOW: CHANGE LOG ERZEUGEN</vt:lpstr>
      <vt:lpstr>GIT FLOW: BUGFIXES BACKPORT</vt:lpstr>
      <vt:lpstr>BRANCH STRATEGIE: PRODUKT / PROJEKT</vt:lpstr>
      <vt:lpstr>BRANCH STRATEGIE: ALTERNATIVEN</vt:lpstr>
      <vt:lpstr>ALTERNATIVE: GITHUB KLONE</vt:lpstr>
      <vt:lpstr>EXKURS: LINUX BRANCH MODELL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TEIL 4</vt:lpstr>
      <vt:lpstr>GIT APIS: JGIT</vt:lpstr>
      <vt:lpstr>GIT APIS: JGIT -1</vt:lpstr>
      <vt:lpstr>TEIL 4</vt:lpstr>
      <vt:lpstr>GIT APIS: GROOVY GRGIT</vt:lpstr>
      <vt:lpstr>GIT APIS: GROOVY - BEISPIEL</vt:lpstr>
      <vt:lpstr>TEIL 5</vt:lpstr>
      <vt:lpstr>GRADLE UND GIT</vt:lpstr>
      <vt:lpstr>TOWNSFOLK / GRADLE-RELEASE</vt:lpstr>
      <vt:lpstr>AJOBERSTAR / GRADLE-GIT</vt:lpstr>
      <vt:lpstr>TEIL 5</vt:lpstr>
      <vt:lpstr>MAVEN-RELEASE-PLUGIN</vt:lpstr>
      <vt:lpstr>MAVEN-RELEASE-PLUGIN - KONFIGURATION</vt:lpstr>
      <vt:lpstr>MAVEN-RELEASE-PLUGIN - ANWENDUNG</vt:lpstr>
      <vt:lpstr>MAVEN-RELEASE-PLUGIN - FAZIT</vt:lpstr>
      <vt:lpstr>ATLASSIAN JGIT-FLOW</vt:lpstr>
      <vt:lpstr>ATLASSIAN JGIT-FLOW - KONFIGURATION</vt:lpstr>
      <vt:lpstr>ATLASSIAN JGIT-FLOW - ANWENDUNG</vt:lpstr>
      <vt:lpstr>ATLASSIAN JGIT-FLOW - FAZIT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91</cp:revision>
  <dcterms:created xsi:type="dcterms:W3CDTF">2014-09-28T20:48:12Z</dcterms:created>
  <dcterms:modified xsi:type="dcterms:W3CDTF">2014-10-07T09:01:17Z</dcterms:modified>
</cp:coreProperties>
</file>